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59" r:id="rId5"/>
    <p:sldId id="261" r:id="rId6"/>
    <p:sldId id="263" r:id="rId7"/>
    <p:sldId id="262" r:id="rId8"/>
    <p:sldId id="265" r:id="rId9"/>
    <p:sldId id="264"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6096E-FCDD-A8C3-C722-ACA5758D1F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B9AFD9B-B552-CC8F-1F21-1F25FD73FC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B9FE61-1161-9F22-C6BD-B26A872594FD}"/>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5" name="Footer Placeholder 4">
            <a:extLst>
              <a:ext uri="{FF2B5EF4-FFF2-40B4-BE49-F238E27FC236}">
                <a16:creationId xmlns:a16="http://schemas.microsoft.com/office/drawing/2014/main" id="{F77D3E40-4339-2CE3-4640-5CD2F67315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E4984-E94A-9C40-7F76-4733E785F2FE}"/>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392332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9AECA-3FAB-895A-697A-D44A8C431E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AA1BFE-4194-9B4D-DC7B-70788D18AE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B1A00-A977-D3B1-E763-8A66D481F900}"/>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5" name="Footer Placeholder 4">
            <a:extLst>
              <a:ext uri="{FF2B5EF4-FFF2-40B4-BE49-F238E27FC236}">
                <a16:creationId xmlns:a16="http://schemas.microsoft.com/office/drawing/2014/main" id="{92BE9762-5CE1-40A1-0A9B-FAB6BB109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048CC1-8D7A-0073-9204-5B3BCF31543F}"/>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745707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7F0555-1C2C-11A5-8772-1497E6267C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4DEC98-DB5E-A88B-8D5B-632496DB5B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1858C3-C440-75BF-3AAA-68623591819B}"/>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5" name="Footer Placeholder 4">
            <a:extLst>
              <a:ext uri="{FF2B5EF4-FFF2-40B4-BE49-F238E27FC236}">
                <a16:creationId xmlns:a16="http://schemas.microsoft.com/office/drawing/2014/main" id="{D7D7DC01-19B6-80CF-E965-4A87E2A25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1988D-AF2F-B28D-817D-184A6E5F59FF}"/>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3970782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E35C1-5B86-C70A-D076-ED04013F69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887B1C-1956-D8F1-3830-13B9D40ED6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97329-6C25-0EBF-CE81-C1EE7DE66E4B}"/>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5" name="Footer Placeholder 4">
            <a:extLst>
              <a:ext uri="{FF2B5EF4-FFF2-40B4-BE49-F238E27FC236}">
                <a16:creationId xmlns:a16="http://schemas.microsoft.com/office/drawing/2014/main" id="{F72F0928-24EC-CE5F-55F7-85CA3DF9EA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8EBC60-2951-C8B8-0B6E-2A6210656B3F}"/>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197751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BEB4-C953-9B00-3842-16918F68AF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E1C033-4C2C-18E5-1107-02DEE72D957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D1F3D9-AB85-941C-BD87-D4B7C86DE87C}"/>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5" name="Footer Placeholder 4">
            <a:extLst>
              <a:ext uri="{FF2B5EF4-FFF2-40B4-BE49-F238E27FC236}">
                <a16:creationId xmlns:a16="http://schemas.microsoft.com/office/drawing/2014/main" id="{8A4D2A07-B2A4-CB91-E521-C363138050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9E28D-7DD9-B205-30AC-DC00ECD867EF}"/>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320716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659A7-AAB6-D700-86CA-E15D31F2F7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C6590-39D0-11EE-C1CC-8989F0B0D8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F8983E-A774-F3B4-3BA0-B87D993746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77B1C3-2E5B-B68D-FFD7-21F704C127B4}"/>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6" name="Footer Placeholder 5">
            <a:extLst>
              <a:ext uri="{FF2B5EF4-FFF2-40B4-BE49-F238E27FC236}">
                <a16:creationId xmlns:a16="http://schemas.microsoft.com/office/drawing/2014/main" id="{6D94DB15-CB44-9442-7B9C-F10B9C063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A3B55-CE62-46B6-C5FF-BAF7E02A6B9F}"/>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2171205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58222-C815-B316-F8F3-A1D1CF8FBA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DB58CC-86AE-076D-4067-D042E59A4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F58869-A624-1C7B-2613-D8E7DB090B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485E67-A34C-633D-6926-A9F707AF3D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29F4F2-CE36-112A-E1F6-CEA803E98D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F8AE17-04A4-FD09-3B10-E16124FE03E4}"/>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8" name="Footer Placeholder 7">
            <a:extLst>
              <a:ext uri="{FF2B5EF4-FFF2-40B4-BE49-F238E27FC236}">
                <a16:creationId xmlns:a16="http://schemas.microsoft.com/office/drawing/2014/main" id="{078E6F02-E885-1D9E-916C-6AA19F362F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97A7B4-E52D-55F2-9F7F-34DF6CD3BFF1}"/>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1034977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7D12-49DA-DACA-1327-85A7EE9BBD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95720B-A028-01ED-5EBE-C4E5CE3B7482}"/>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4" name="Footer Placeholder 3">
            <a:extLst>
              <a:ext uri="{FF2B5EF4-FFF2-40B4-BE49-F238E27FC236}">
                <a16:creationId xmlns:a16="http://schemas.microsoft.com/office/drawing/2014/main" id="{C8431900-5EA3-2EFB-D594-43359CB83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36148-57FC-0FA0-1574-F5D921C71070}"/>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114061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6BB98B-B718-EE66-2E4F-23C697A3D534}"/>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3" name="Footer Placeholder 2">
            <a:extLst>
              <a:ext uri="{FF2B5EF4-FFF2-40B4-BE49-F238E27FC236}">
                <a16:creationId xmlns:a16="http://schemas.microsoft.com/office/drawing/2014/main" id="{5798869B-76F4-9FDA-A2CD-31B94BCD15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7BB789-0095-B09E-874D-5BC442700D02}"/>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3148404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2DDBB-8AF1-AFF5-D2CE-E370792816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B9E613-C99F-0BD4-4BBC-DC1EAF2A6D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5DCC4E-7852-FA3F-C552-C6B05A5CA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EF68AB-FCF4-5536-6F79-7F020B9B7BCA}"/>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6" name="Footer Placeholder 5">
            <a:extLst>
              <a:ext uri="{FF2B5EF4-FFF2-40B4-BE49-F238E27FC236}">
                <a16:creationId xmlns:a16="http://schemas.microsoft.com/office/drawing/2014/main" id="{6DA2F82F-3BA4-EE2F-4DAF-4B39A4088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7749C6-AC85-E866-92F7-AA9048AF8AF3}"/>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141664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D2626-7378-9176-F3CC-1D09E4DD27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FF1115-B9B3-7435-0855-2E015B9FCC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43E3EF-4516-B408-5E85-BA2EBCC98E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CB76A4-39B3-C75A-3684-ABDEBDC08767}"/>
              </a:ext>
            </a:extLst>
          </p:cNvPr>
          <p:cNvSpPr>
            <a:spLocks noGrp="1"/>
          </p:cNvSpPr>
          <p:nvPr>
            <p:ph type="dt" sz="half" idx="10"/>
          </p:nvPr>
        </p:nvSpPr>
        <p:spPr/>
        <p:txBody>
          <a:bodyPr/>
          <a:lstStyle/>
          <a:p>
            <a:fld id="{DF78303D-29A1-4F5D-9F3E-3CDAA5999E65}" type="datetimeFigureOut">
              <a:rPr lang="en-US" smtClean="0"/>
              <a:t>5/18/2025</a:t>
            </a:fld>
            <a:endParaRPr lang="en-US"/>
          </a:p>
        </p:txBody>
      </p:sp>
      <p:sp>
        <p:nvSpPr>
          <p:cNvPr id="6" name="Footer Placeholder 5">
            <a:extLst>
              <a:ext uri="{FF2B5EF4-FFF2-40B4-BE49-F238E27FC236}">
                <a16:creationId xmlns:a16="http://schemas.microsoft.com/office/drawing/2014/main" id="{E45B85A7-D4EC-3E52-1938-8AC1C91AFA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B1B4E6-255E-D383-73DE-A8BD541D18D9}"/>
              </a:ext>
            </a:extLst>
          </p:cNvPr>
          <p:cNvSpPr>
            <a:spLocks noGrp="1"/>
          </p:cNvSpPr>
          <p:nvPr>
            <p:ph type="sldNum" sz="quarter" idx="12"/>
          </p:nvPr>
        </p:nvSpPr>
        <p:spPr/>
        <p:txBody>
          <a:bodyPr/>
          <a:lstStyle/>
          <a:p>
            <a:fld id="{C9562B06-B3D7-4CE2-8DA8-E31C46432BF0}" type="slidenum">
              <a:rPr lang="en-US" smtClean="0"/>
              <a:t>‹#›</a:t>
            </a:fld>
            <a:endParaRPr lang="en-US"/>
          </a:p>
        </p:txBody>
      </p:sp>
    </p:spTree>
    <p:extLst>
      <p:ext uri="{BB962C8B-B14F-4D97-AF65-F5344CB8AC3E}">
        <p14:creationId xmlns:p14="http://schemas.microsoft.com/office/powerpoint/2010/main" val="734304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6F8AA3-5E1D-5224-0634-247DC002BB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0DBCC1-C026-E858-2516-28DA656253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AEB72-BAAC-4362-8D64-199E8310B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F78303D-29A1-4F5D-9F3E-3CDAA5999E65}" type="datetimeFigureOut">
              <a:rPr lang="en-US" smtClean="0"/>
              <a:t>5/18/2025</a:t>
            </a:fld>
            <a:endParaRPr lang="en-US"/>
          </a:p>
        </p:txBody>
      </p:sp>
      <p:sp>
        <p:nvSpPr>
          <p:cNvPr id="5" name="Footer Placeholder 4">
            <a:extLst>
              <a:ext uri="{FF2B5EF4-FFF2-40B4-BE49-F238E27FC236}">
                <a16:creationId xmlns:a16="http://schemas.microsoft.com/office/drawing/2014/main" id="{F14545C4-A35B-8B9A-DF77-8A254B8733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E50D485-3946-5BEF-C8CB-56185AA8F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9562B06-B3D7-4CE2-8DA8-E31C46432BF0}" type="slidenum">
              <a:rPr lang="en-US" smtClean="0"/>
              <a:t>‹#›</a:t>
            </a:fld>
            <a:endParaRPr lang="en-US"/>
          </a:p>
        </p:txBody>
      </p:sp>
    </p:spTree>
    <p:extLst>
      <p:ext uri="{BB962C8B-B14F-4D97-AF65-F5344CB8AC3E}">
        <p14:creationId xmlns:p14="http://schemas.microsoft.com/office/powerpoint/2010/main" val="4129299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44">
            <a:extLst>
              <a:ext uri="{FF2B5EF4-FFF2-40B4-BE49-F238E27FC236}">
                <a16:creationId xmlns:a16="http://schemas.microsoft.com/office/drawing/2014/main" id="{E8210B0D-E6D7-A3FC-ABC7-BA93CE11C7C9}"/>
              </a:ext>
              <a:ext uri="{C183D7F6-B498-43B3-948B-1728B52AA6E4}">
                <adec:decorative xmlns:adec="http://schemas.microsoft.com/office/drawing/2017/decorative" val="1"/>
              </a:ext>
            </a:extLst>
          </p:cNvPr>
          <p:cNvSpPr>
            <a:spLocks noMove="1" noResize="1"/>
          </p:cNvSpPr>
          <p:nvPr/>
        </p:nvSpPr>
        <p:spPr>
          <a:xfrm>
            <a:off x="0" y="0"/>
            <a:ext cx="12191996" cy="6858000"/>
          </a:xfrm>
          <a:prstGeom prst="rect">
            <a:avLst/>
          </a:prstGeom>
          <a:gradFill>
            <a:gsLst>
              <a:gs pos="0">
                <a:srgbClr val="A6CAEC"/>
              </a:gs>
              <a:gs pos="100000">
                <a:srgbClr val="FFFFFF">
                  <a:alpha val="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ptos"/>
            </a:endParaRPr>
          </a:p>
        </p:txBody>
      </p:sp>
      <p:pic>
        <p:nvPicPr>
          <p:cNvPr id="3" name="Picture 2" descr="combinatorics - A question about the minesweeper game - Mathematics Stack  Exchange">
            <a:extLst>
              <a:ext uri="{FF2B5EF4-FFF2-40B4-BE49-F238E27FC236}">
                <a16:creationId xmlns:a16="http://schemas.microsoft.com/office/drawing/2014/main" id="{1FEFAF72-B068-05F0-E17D-530B8D8F221F}"/>
              </a:ext>
            </a:extLst>
          </p:cNvPr>
          <p:cNvPicPr>
            <a:picLocks noChangeAspect="1"/>
          </p:cNvPicPr>
          <p:nvPr/>
        </p:nvPicPr>
        <p:blipFill>
          <a:blip r:embed="rId2"/>
          <a:srcRect l="9696" r="19860"/>
          <a:stretch>
            <a:fillRect/>
          </a:stretch>
        </p:blipFill>
        <p:spPr>
          <a:xfrm>
            <a:off x="3245635" y="0"/>
            <a:ext cx="8946361" cy="6858000"/>
          </a:xfrm>
          <a:prstGeom prst="rect">
            <a:avLst/>
          </a:prstGeom>
          <a:noFill/>
          <a:ln cap="flat">
            <a:noFill/>
          </a:ln>
        </p:spPr>
      </p:pic>
      <p:sp>
        <p:nvSpPr>
          <p:cNvPr id="4" name="Freeform: Shape 1046">
            <a:extLst>
              <a:ext uri="{FF2B5EF4-FFF2-40B4-BE49-F238E27FC236}">
                <a16:creationId xmlns:a16="http://schemas.microsoft.com/office/drawing/2014/main" id="{C495008D-92E8-BEC8-9ED4-60D402BAEEE1}"/>
              </a:ext>
              <a:ext uri="{C183D7F6-B498-43B3-948B-1728B52AA6E4}">
                <adec:decorative xmlns:adec="http://schemas.microsoft.com/office/drawing/2017/decorative" val="1"/>
              </a:ext>
            </a:extLst>
          </p:cNvPr>
          <p:cNvSpPr>
            <a:spLocks noMove="1" noResize="1"/>
          </p:cNvSpPr>
          <p:nvPr/>
        </p:nvSpPr>
        <p:spPr>
          <a:xfrm>
            <a:off x="0" y="0"/>
            <a:ext cx="4455670" cy="6858000"/>
          </a:xfrm>
          <a:custGeom>
            <a:avLst/>
            <a:gdLst>
              <a:gd name="f0" fmla="val 10800000"/>
              <a:gd name="f1" fmla="val 5400000"/>
              <a:gd name="f2" fmla="val 180"/>
              <a:gd name="f3" fmla="val w"/>
              <a:gd name="f4" fmla="val h"/>
              <a:gd name="f5" fmla="val 0"/>
              <a:gd name="f6" fmla="val 4455672"/>
              <a:gd name="f7" fmla="val 6858000"/>
              <a:gd name="f8" fmla="val 3245636"/>
              <a:gd name="f9" fmla="val 3305677"/>
              <a:gd name="f10" fmla="val 69272"/>
              <a:gd name="f11" fmla="val 4016203"/>
              <a:gd name="f12" fmla="val 929101"/>
              <a:gd name="f13" fmla="val 2116945"/>
              <a:gd name="f14" fmla="val 3429001"/>
              <a:gd name="f15" fmla="val 4741057"/>
              <a:gd name="f16" fmla="val 5928901"/>
              <a:gd name="f17" fmla="val 6788731"/>
              <a:gd name="f18" fmla="val 3245638"/>
              <a:gd name="f19" fmla="+- 0 0 -90"/>
              <a:gd name="f20" fmla="*/ f3 1 4455672"/>
              <a:gd name="f21" fmla="*/ f4 1 6858000"/>
              <a:gd name="f22" fmla="+- f7 0 f5"/>
              <a:gd name="f23" fmla="+- f6 0 f5"/>
              <a:gd name="f24" fmla="*/ f19 f0 1"/>
              <a:gd name="f25" fmla="*/ f23 1 4455672"/>
              <a:gd name="f26" fmla="*/ f22 1 6858000"/>
              <a:gd name="f27" fmla="*/ 0 f23 1"/>
              <a:gd name="f28" fmla="*/ 0 f22 1"/>
              <a:gd name="f29" fmla="*/ 3245636 f23 1"/>
              <a:gd name="f30" fmla="*/ 3305677 f23 1"/>
              <a:gd name="f31" fmla="*/ 69272 f22 1"/>
              <a:gd name="f32" fmla="*/ 4455672 f23 1"/>
              <a:gd name="f33" fmla="*/ 3429001 f22 1"/>
              <a:gd name="f34" fmla="*/ 6788731 f22 1"/>
              <a:gd name="f35" fmla="*/ 3245638 f23 1"/>
              <a:gd name="f36" fmla="*/ 6858000 f22 1"/>
              <a:gd name="f37" fmla="*/ f24 1 f2"/>
              <a:gd name="f38" fmla="*/ f27 1 4455672"/>
              <a:gd name="f39" fmla="*/ f28 1 6858000"/>
              <a:gd name="f40" fmla="*/ f29 1 4455672"/>
              <a:gd name="f41" fmla="*/ f30 1 4455672"/>
              <a:gd name="f42" fmla="*/ f31 1 6858000"/>
              <a:gd name="f43" fmla="*/ f32 1 4455672"/>
              <a:gd name="f44" fmla="*/ f33 1 6858000"/>
              <a:gd name="f45" fmla="*/ f34 1 6858000"/>
              <a:gd name="f46" fmla="*/ f35 1 4455672"/>
              <a:gd name="f47" fmla="*/ f36 1 6858000"/>
              <a:gd name="f48" fmla="*/ f5 1 f25"/>
              <a:gd name="f49" fmla="*/ f6 1 f25"/>
              <a:gd name="f50" fmla="*/ f5 1 f26"/>
              <a:gd name="f51" fmla="*/ f7 1 f26"/>
              <a:gd name="f52" fmla="+- f37 0 f1"/>
              <a:gd name="f53" fmla="*/ f38 1 f25"/>
              <a:gd name="f54" fmla="*/ f39 1 f26"/>
              <a:gd name="f55" fmla="*/ f40 1 f25"/>
              <a:gd name="f56" fmla="*/ f41 1 f25"/>
              <a:gd name="f57" fmla="*/ f42 1 f26"/>
              <a:gd name="f58" fmla="*/ f43 1 f25"/>
              <a:gd name="f59" fmla="*/ f44 1 f26"/>
              <a:gd name="f60" fmla="*/ f45 1 f26"/>
              <a:gd name="f61" fmla="*/ f46 1 f25"/>
              <a:gd name="f62" fmla="*/ f47 1 f26"/>
              <a:gd name="f63" fmla="*/ f48 f20 1"/>
              <a:gd name="f64" fmla="*/ f49 f20 1"/>
              <a:gd name="f65" fmla="*/ f51 f21 1"/>
              <a:gd name="f66" fmla="*/ f50 f21 1"/>
              <a:gd name="f67" fmla="*/ f53 f20 1"/>
              <a:gd name="f68" fmla="*/ f54 f21 1"/>
              <a:gd name="f69" fmla="*/ f55 f20 1"/>
              <a:gd name="f70" fmla="*/ f56 f20 1"/>
              <a:gd name="f71" fmla="*/ f57 f21 1"/>
              <a:gd name="f72" fmla="*/ f58 f20 1"/>
              <a:gd name="f73" fmla="*/ f59 f21 1"/>
              <a:gd name="f74" fmla="*/ f60 f21 1"/>
              <a:gd name="f75" fmla="*/ f61 f20 1"/>
              <a:gd name="f76" fmla="*/ f62 f21 1"/>
            </a:gdLst>
            <a:ahLst/>
            <a:cxnLst>
              <a:cxn ang="3cd4">
                <a:pos x="hc" y="t"/>
              </a:cxn>
              <a:cxn ang="0">
                <a:pos x="r" y="vc"/>
              </a:cxn>
              <a:cxn ang="cd4">
                <a:pos x="hc" y="b"/>
              </a:cxn>
              <a:cxn ang="cd2">
                <a:pos x="l" y="vc"/>
              </a:cxn>
              <a:cxn ang="f52">
                <a:pos x="f67" y="f68"/>
              </a:cxn>
              <a:cxn ang="f52">
                <a:pos x="f69" y="f68"/>
              </a:cxn>
              <a:cxn ang="f52">
                <a:pos x="f70" y="f71"/>
              </a:cxn>
              <a:cxn ang="f52">
                <a:pos x="f72" y="f73"/>
              </a:cxn>
              <a:cxn ang="f52">
                <a:pos x="f70" y="f74"/>
              </a:cxn>
              <a:cxn ang="f52">
                <a:pos x="f75" y="f76"/>
              </a:cxn>
              <a:cxn ang="f52">
                <a:pos x="f67" y="f76"/>
              </a:cxn>
            </a:cxnLst>
            <a:rect l="f63" t="f66" r="f64" b="f65"/>
            <a:pathLst>
              <a:path w="4455672" h="6858000">
                <a:moveTo>
                  <a:pt x="f5" y="f5"/>
                </a:moveTo>
                <a:lnTo>
                  <a:pt x="f8" y="f5"/>
                </a:lnTo>
                <a:lnTo>
                  <a:pt x="f9" y="f10"/>
                </a:lnTo>
                <a:cubicBezTo>
                  <a:pt x="f11" y="f12"/>
                  <a:pt x="f6" y="f13"/>
                  <a:pt x="f6" y="f14"/>
                </a:cubicBezTo>
                <a:cubicBezTo>
                  <a:pt x="f6" y="f15"/>
                  <a:pt x="f11" y="f16"/>
                  <a:pt x="f9" y="f17"/>
                </a:cubicBezTo>
                <a:lnTo>
                  <a:pt x="f18" y="f7"/>
                </a:lnTo>
                <a:lnTo>
                  <a:pt x="f5" y="f7"/>
                </a:lnTo>
                <a:close/>
              </a:path>
            </a:pathLst>
          </a:custGeom>
          <a:gradFill>
            <a:gsLst>
              <a:gs pos="0">
                <a:srgbClr val="A6CAEC"/>
              </a:gs>
              <a:gs pos="100000">
                <a:srgbClr val="FFFFFF">
                  <a:alpha val="0"/>
                </a:srgbClr>
              </a:gs>
            </a:gsLst>
            <a:lin ang="5400000"/>
          </a:gradFill>
          <a:ln w="9528" cap="flat">
            <a:solidFill>
              <a:srgbClr val="EFEFEF"/>
            </a:solidFill>
            <a:prstDash val="solid"/>
            <a:miter/>
          </a:ln>
          <a:effectLst>
            <a:outerShdw dist="38103" algn="tl">
              <a:srgbClr val="D9D9D9">
                <a:alpha val="3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Freeform: Shape 1048">
            <a:extLst>
              <a:ext uri="{FF2B5EF4-FFF2-40B4-BE49-F238E27FC236}">
                <a16:creationId xmlns:a16="http://schemas.microsoft.com/office/drawing/2014/main" id="{1D50F5AB-AF1F-EBAC-D899-BDC37405ED05}"/>
              </a:ext>
              <a:ext uri="{C183D7F6-B498-43B3-948B-1728B52AA6E4}">
                <adec:decorative xmlns:adec="http://schemas.microsoft.com/office/drawing/2017/decorative" val="1"/>
              </a:ext>
            </a:extLst>
          </p:cNvPr>
          <p:cNvSpPr>
            <a:spLocks noMove="1" noResize="1"/>
          </p:cNvSpPr>
          <p:nvPr/>
        </p:nvSpPr>
        <p:spPr>
          <a:xfrm>
            <a:off x="0" y="0"/>
            <a:ext cx="4446526" cy="6858000"/>
          </a:xfrm>
          <a:custGeom>
            <a:avLst/>
            <a:gdLst>
              <a:gd name="f0" fmla="val 10800000"/>
              <a:gd name="f1" fmla="val 5400000"/>
              <a:gd name="f2" fmla="val 180"/>
              <a:gd name="f3" fmla="val w"/>
              <a:gd name="f4" fmla="val h"/>
              <a:gd name="f5" fmla="val 0"/>
              <a:gd name="f6" fmla="val 4446528"/>
              <a:gd name="f7" fmla="val 6858000"/>
              <a:gd name="f8" fmla="val 3236492"/>
              <a:gd name="f9" fmla="val 3296533"/>
              <a:gd name="f10" fmla="val 69272"/>
              <a:gd name="f11" fmla="val 4007059"/>
              <a:gd name="f12" fmla="val 929101"/>
              <a:gd name="f13" fmla="val 2116945"/>
              <a:gd name="f14" fmla="val 3429001"/>
              <a:gd name="f15" fmla="val 4741057"/>
              <a:gd name="f16" fmla="val 5928901"/>
              <a:gd name="f17" fmla="val 6788731"/>
              <a:gd name="f18" fmla="val 3236494"/>
              <a:gd name="f19" fmla="+- 0 0 -90"/>
              <a:gd name="f20" fmla="*/ f3 1 4446528"/>
              <a:gd name="f21" fmla="*/ f4 1 6858000"/>
              <a:gd name="f22" fmla="+- f7 0 f5"/>
              <a:gd name="f23" fmla="+- f6 0 f5"/>
              <a:gd name="f24" fmla="*/ f19 f0 1"/>
              <a:gd name="f25" fmla="*/ f23 1 4446528"/>
              <a:gd name="f26" fmla="*/ f22 1 6858000"/>
              <a:gd name="f27" fmla="*/ 0 f23 1"/>
              <a:gd name="f28" fmla="*/ 0 f22 1"/>
              <a:gd name="f29" fmla="*/ 3236492 f23 1"/>
              <a:gd name="f30" fmla="*/ 3296533 f23 1"/>
              <a:gd name="f31" fmla="*/ 69272 f22 1"/>
              <a:gd name="f32" fmla="*/ 4446528 f23 1"/>
              <a:gd name="f33" fmla="*/ 3429001 f22 1"/>
              <a:gd name="f34" fmla="*/ 6788731 f22 1"/>
              <a:gd name="f35" fmla="*/ 3236494 f23 1"/>
              <a:gd name="f36" fmla="*/ 6858000 f22 1"/>
              <a:gd name="f37" fmla="*/ f24 1 f2"/>
              <a:gd name="f38" fmla="*/ f27 1 4446528"/>
              <a:gd name="f39" fmla="*/ f28 1 6858000"/>
              <a:gd name="f40" fmla="*/ f29 1 4446528"/>
              <a:gd name="f41" fmla="*/ f30 1 4446528"/>
              <a:gd name="f42" fmla="*/ f31 1 6858000"/>
              <a:gd name="f43" fmla="*/ f32 1 4446528"/>
              <a:gd name="f44" fmla="*/ f33 1 6858000"/>
              <a:gd name="f45" fmla="*/ f34 1 6858000"/>
              <a:gd name="f46" fmla="*/ f35 1 4446528"/>
              <a:gd name="f47" fmla="*/ f36 1 6858000"/>
              <a:gd name="f48" fmla="*/ f5 1 f25"/>
              <a:gd name="f49" fmla="*/ f6 1 f25"/>
              <a:gd name="f50" fmla="*/ f5 1 f26"/>
              <a:gd name="f51" fmla="*/ f7 1 f26"/>
              <a:gd name="f52" fmla="+- f37 0 f1"/>
              <a:gd name="f53" fmla="*/ f38 1 f25"/>
              <a:gd name="f54" fmla="*/ f39 1 f26"/>
              <a:gd name="f55" fmla="*/ f40 1 f25"/>
              <a:gd name="f56" fmla="*/ f41 1 f25"/>
              <a:gd name="f57" fmla="*/ f42 1 f26"/>
              <a:gd name="f58" fmla="*/ f43 1 f25"/>
              <a:gd name="f59" fmla="*/ f44 1 f26"/>
              <a:gd name="f60" fmla="*/ f45 1 f26"/>
              <a:gd name="f61" fmla="*/ f46 1 f25"/>
              <a:gd name="f62" fmla="*/ f47 1 f26"/>
              <a:gd name="f63" fmla="*/ f48 f20 1"/>
              <a:gd name="f64" fmla="*/ f49 f20 1"/>
              <a:gd name="f65" fmla="*/ f51 f21 1"/>
              <a:gd name="f66" fmla="*/ f50 f21 1"/>
              <a:gd name="f67" fmla="*/ f53 f20 1"/>
              <a:gd name="f68" fmla="*/ f54 f21 1"/>
              <a:gd name="f69" fmla="*/ f55 f20 1"/>
              <a:gd name="f70" fmla="*/ f56 f20 1"/>
              <a:gd name="f71" fmla="*/ f57 f21 1"/>
              <a:gd name="f72" fmla="*/ f58 f20 1"/>
              <a:gd name="f73" fmla="*/ f59 f21 1"/>
              <a:gd name="f74" fmla="*/ f60 f21 1"/>
              <a:gd name="f75" fmla="*/ f61 f20 1"/>
              <a:gd name="f76" fmla="*/ f62 f21 1"/>
            </a:gdLst>
            <a:ahLst/>
            <a:cxnLst>
              <a:cxn ang="3cd4">
                <a:pos x="hc" y="t"/>
              </a:cxn>
              <a:cxn ang="0">
                <a:pos x="r" y="vc"/>
              </a:cxn>
              <a:cxn ang="cd4">
                <a:pos x="hc" y="b"/>
              </a:cxn>
              <a:cxn ang="cd2">
                <a:pos x="l" y="vc"/>
              </a:cxn>
              <a:cxn ang="f52">
                <a:pos x="f67" y="f68"/>
              </a:cxn>
              <a:cxn ang="f52">
                <a:pos x="f69" y="f68"/>
              </a:cxn>
              <a:cxn ang="f52">
                <a:pos x="f70" y="f71"/>
              </a:cxn>
              <a:cxn ang="f52">
                <a:pos x="f72" y="f73"/>
              </a:cxn>
              <a:cxn ang="f52">
                <a:pos x="f70" y="f74"/>
              </a:cxn>
              <a:cxn ang="f52">
                <a:pos x="f75" y="f76"/>
              </a:cxn>
              <a:cxn ang="f52">
                <a:pos x="f67" y="f76"/>
              </a:cxn>
            </a:cxnLst>
            <a:rect l="f63" t="f66" r="f64" b="f65"/>
            <a:pathLst>
              <a:path w="4446528" h="6858000">
                <a:moveTo>
                  <a:pt x="f5" y="f5"/>
                </a:moveTo>
                <a:lnTo>
                  <a:pt x="f8" y="f5"/>
                </a:lnTo>
                <a:lnTo>
                  <a:pt x="f9" y="f10"/>
                </a:lnTo>
                <a:cubicBezTo>
                  <a:pt x="f11" y="f12"/>
                  <a:pt x="f6" y="f13"/>
                  <a:pt x="f6" y="f14"/>
                </a:cubicBezTo>
                <a:cubicBezTo>
                  <a:pt x="f6" y="f15"/>
                  <a:pt x="f11" y="f16"/>
                  <a:pt x="f9" y="f17"/>
                </a:cubicBezTo>
                <a:lnTo>
                  <a:pt x="f18" y="f7"/>
                </a:lnTo>
                <a:lnTo>
                  <a:pt x="f5" y="f7"/>
                </a:lnTo>
                <a:close/>
              </a:path>
            </a:pathLst>
          </a:custGeom>
          <a:gradFill>
            <a:gsLst>
              <a:gs pos="0">
                <a:srgbClr val="A6CAEC"/>
              </a:gs>
              <a:gs pos="100000">
                <a:srgbClr val="FFFFFF">
                  <a:alpha val="0"/>
                </a:srgbClr>
              </a:gs>
            </a:gsLst>
            <a:lin ang="5400000"/>
          </a:gra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Title 1">
            <a:extLst>
              <a:ext uri="{FF2B5EF4-FFF2-40B4-BE49-F238E27FC236}">
                <a16:creationId xmlns:a16="http://schemas.microsoft.com/office/drawing/2014/main" id="{77EF2CA8-67D2-08C3-0A9E-71084DD08D7C}"/>
              </a:ext>
            </a:extLst>
          </p:cNvPr>
          <p:cNvSpPr txBox="1">
            <a:spLocks noGrp="1"/>
          </p:cNvSpPr>
          <p:nvPr>
            <p:ph type="ctrTitle"/>
          </p:nvPr>
        </p:nvSpPr>
        <p:spPr>
          <a:xfrm>
            <a:off x="371090" y="1161288"/>
            <a:ext cx="3438144" cy="1239012"/>
          </a:xfrm>
        </p:spPr>
        <p:txBody>
          <a:bodyPr anchor="ctr" anchorCtr="0"/>
          <a:lstStyle/>
          <a:p>
            <a:pPr lvl="0" algn="l"/>
            <a:r>
              <a:rPr lang="en-US" sz="2800" b="1"/>
              <a:t>Παιχνίδι Minesweeper σε C++</a:t>
            </a:r>
          </a:p>
        </p:txBody>
      </p:sp>
      <p:sp>
        <p:nvSpPr>
          <p:cNvPr id="7" name="Rectangle 1050">
            <a:extLst>
              <a:ext uri="{FF2B5EF4-FFF2-40B4-BE49-F238E27FC236}">
                <a16:creationId xmlns:a16="http://schemas.microsoft.com/office/drawing/2014/main" id="{160F6FCF-FD47-0DDC-7FF1-99EEE55BC9CF}"/>
              </a:ext>
              <a:ext uri="{C183D7F6-B498-43B3-948B-1728B52AA6E4}">
                <adec:decorative xmlns:adec="http://schemas.microsoft.com/office/drawing/2017/decorative" val="1"/>
              </a:ext>
            </a:extLst>
          </p:cNvPr>
          <p:cNvSpPr>
            <a:spLocks noMove="1" noResize="1"/>
          </p:cNvSpPr>
          <p:nvPr/>
        </p:nvSpPr>
        <p:spPr>
          <a:xfrm>
            <a:off x="0" y="1420959"/>
            <a:ext cx="128016" cy="653905"/>
          </a:xfrm>
          <a:prstGeom prst="rect">
            <a:avLst/>
          </a:prstGeom>
          <a:solidFill>
            <a:srgbClr val="E9713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8" name="Rectangle 1052">
            <a:extLst>
              <a:ext uri="{FF2B5EF4-FFF2-40B4-BE49-F238E27FC236}">
                <a16:creationId xmlns:a16="http://schemas.microsoft.com/office/drawing/2014/main" id="{D067B0E3-804D-C434-535F-2D9FEF6E5879}"/>
              </a:ext>
              <a:ext uri="{C183D7F6-B498-43B3-948B-1728B52AA6E4}">
                <adec:decorative xmlns:adec="http://schemas.microsoft.com/office/drawing/2017/decorative" val="1"/>
              </a:ext>
            </a:extLst>
          </p:cNvPr>
          <p:cNvSpPr>
            <a:spLocks noMove="1" noResize="1"/>
          </p:cNvSpPr>
          <p:nvPr/>
        </p:nvSpPr>
        <p:spPr>
          <a:xfrm>
            <a:off x="414177" y="2443477"/>
            <a:ext cx="3383280" cy="18288"/>
          </a:xfrm>
          <a:prstGeom prst="rect">
            <a:avLst/>
          </a:prstGeom>
          <a:solidFill>
            <a:srgbClr val="D5D5D5"/>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9" name="Subtitle 2">
            <a:extLst>
              <a:ext uri="{FF2B5EF4-FFF2-40B4-BE49-F238E27FC236}">
                <a16:creationId xmlns:a16="http://schemas.microsoft.com/office/drawing/2014/main" id="{C5B531B7-F3B9-7D2F-D853-C647516E0A2C}"/>
              </a:ext>
            </a:extLst>
          </p:cNvPr>
          <p:cNvSpPr txBox="1">
            <a:spLocks noGrp="1"/>
          </p:cNvSpPr>
          <p:nvPr>
            <p:ph type="subTitle" idx="1"/>
          </p:nvPr>
        </p:nvSpPr>
        <p:spPr>
          <a:xfrm>
            <a:off x="371090" y="2718053"/>
            <a:ext cx="3438902" cy="3207258"/>
          </a:xfrm>
        </p:spPr>
        <p:txBody>
          <a:bodyPr anchorCtr="0"/>
          <a:lstStyle/>
          <a:p>
            <a:pPr lvl="0" indent="-228600" algn="l">
              <a:buChar char="•"/>
            </a:pPr>
            <a:r>
              <a:rPr lang="en-US" sz="1700" b="1"/>
              <a:t>Από τους:</a:t>
            </a:r>
          </a:p>
          <a:p>
            <a:pPr lvl="0" indent="-228600" algn="l">
              <a:buChar char="•"/>
            </a:pPr>
            <a:r>
              <a:rPr lang="en-US" sz="1700" b="1"/>
              <a:t>Αλέξανδρος Κοζάρης</a:t>
            </a:r>
          </a:p>
          <a:p>
            <a:pPr lvl="0" indent="-228600" algn="l">
              <a:buChar char="•"/>
            </a:pPr>
            <a:r>
              <a:rPr lang="en-US" sz="1700" b="1"/>
              <a:t>Στέφανος Σκεντερίδης</a:t>
            </a:r>
          </a:p>
          <a:p>
            <a:pPr lvl="0" indent="-228600" algn="l">
              <a:buChar char="•"/>
            </a:pPr>
            <a:r>
              <a:rPr lang="en-US" sz="1700" b="1"/>
              <a:t>Κωνσταντίνος Παιδαράκης</a:t>
            </a:r>
          </a:p>
          <a:p>
            <a:pPr lvl="0" indent="-228600" algn="l">
              <a:buChar char="•"/>
            </a:pPr>
            <a:endParaRPr lang="en-US" sz="1700" b="1"/>
          </a:p>
          <a:p>
            <a:pPr lvl="0" indent="-228600" algn="l">
              <a:buChar char="•"/>
            </a:pPr>
            <a:endParaRPr lang="en-US" sz="1700" b="1"/>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700"/>
                                        <p:tgtEl>
                                          <p:spTgt spid="9">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700"/>
                                        <p:tgtEl>
                                          <p:spTgt spid="9">
                                            <p:txEl>
                                              <p:pRg st="1" end="1"/>
                                            </p:txEl>
                                          </p:spTgt>
                                        </p:tgtEl>
                                      </p:cBhvr>
                                    </p:animEffect>
                                  </p:childTnLst>
                                </p:cTn>
                              </p:par>
                              <p:par>
                                <p:cTn id="14" presetID="10" presetClass="entr" presetSubtype="0" fill="hold" grpId="0" nodeType="withEffect">
                                  <p:stCondLst>
                                    <p:cond delay="1500"/>
                                  </p:stCondLst>
                                  <p:iterate>
                                    <p:tmPct val="10000"/>
                                  </p:iterate>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700"/>
                                        <p:tgtEl>
                                          <p:spTgt spid="9">
                                            <p:txEl>
                                              <p:pRg st="2" end="2"/>
                                            </p:txEl>
                                          </p:spTgt>
                                        </p:tgtEl>
                                      </p:cBhvr>
                                    </p:animEffect>
                                  </p:childTnLst>
                                </p:cTn>
                              </p:par>
                              <p:par>
                                <p:cTn id="17" presetID="10" presetClass="entr" presetSubtype="0" fill="hold" grpId="0" nodeType="withEffect">
                                  <p:stCondLst>
                                    <p:cond delay="1500"/>
                                  </p:stCondLst>
                                  <p:iterate>
                                    <p:tmPct val="10000"/>
                                  </p:iterate>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7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CFFBC029-6D52-F276-502E-3744543590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65E7E-E23B-C1F0-C347-B7D3365CB2D8}"/>
              </a:ext>
            </a:extLst>
          </p:cNvPr>
          <p:cNvSpPr>
            <a:spLocks noGrp="1"/>
          </p:cNvSpPr>
          <p:nvPr>
            <p:ph type="title"/>
          </p:nvPr>
        </p:nvSpPr>
        <p:spPr>
          <a:xfrm>
            <a:off x="838200" y="193380"/>
            <a:ext cx="10515600" cy="1325563"/>
          </a:xfrm>
        </p:spPr>
        <p:txBody>
          <a:bodyPr/>
          <a:lstStyle/>
          <a:p>
            <a:pPr algn="ctr"/>
            <a:r>
              <a:rPr lang="el-GR" b="1" dirty="0"/>
              <a:t>Εικόνες από τις συναρτήσεις:</a:t>
            </a:r>
            <a:endParaRPr lang="en-US" b="1" dirty="0"/>
          </a:p>
        </p:txBody>
      </p:sp>
      <p:pic>
        <p:nvPicPr>
          <p:cNvPr id="5" name="Picture 4">
            <a:extLst>
              <a:ext uri="{FF2B5EF4-FFF2-40B4-BE49-F238E27FC236}">
                <a16:creationId xmlns:a16="http://schemas.microsoft.com/office/drawing/2014/main" id="{2CCD4DA8-034A-E587-38BC-D45FD8835B14}"/>
              </a:ext>
            </a:extLst>
          </p:cNvPr>
          <p:cNvPicPr>
            <a:picLocks noChangeAspect="1"/>
          </p:cNvPicPr>
          <p:nvPr/>
        </p:nvPicPr>
        <p:blipFill>
          <a:blip r:embed="rId3"/>
          <a:stretch>
            <a:fillRect/>
          </a:stretch>
        </p:blipFill>
        <p:spPr>
          <a:xfrm>
            <a:off x="283028" y="1529460"/>
            <a:ext cx="5562600" cy="2837134"/>
          </a:xfrm>
          <a:prstGeom prst="rect">
            <a:avLst/>
          </a:prstGeom>
        </p:spPr>
        <p:style>
          <a:lnRef idx="2">
            <a:schemeClr val="accent4"/>
          </a:lnRef>
          <a:fillRef idx="1">
            <a:schemeClr val="lt1"/>
          </a:fillRef>
          <a:effectRef idx="0">
            <a:schemeClr val="accent4"/>
          </a:effectRef>
          <a:fontRef idx="minor">
            <a:schemeClr val="dk1"/>
          </a:fontRef>
        </p:style>
      </p:pic>
      <p:pic>
        <p:nvPicPr>
          <p:cNvPr id="7" name="Picture 6">
            <a:extLst>
              <a:ext uri="{FF2B5EF4-FFF2-40B4-BE49-F238E27FC236}">
                <a16:creationId xmlns:a16="http://schemas.microsoft.com/office/drawing/2014/main" id="{F5C0B3FB-7D0F-9246-66A9-0CF8BBB4B333}"/>
              </a:ext>
            </a:extLst>
          </p:cNvPr>
          <p:cNvPicPr>
            <a:picLocks noChangeAspect="1"/>
          </p:cNvPicPr>
          <p:nvPr/>
        </p:nvPicPr>
        <p:blipFill>
          <a:blip r:embed="rId4"/>
          <a:stretch>
            <a:fillRect/>
          </a:stretch>
        </p:blipFill>
        <p:spPr>
          <a:xfrm>
            <a:off x="6854949" y="1470845"/>
            <a:ext cx="3530781" cy="2895749"/>
          </a:xfrm>
          <a:prstGeom prst="rect">
            <a:avLst/>
          </a:prstGeom>
        </p:spPr>
        <p:style>
          <a:lnRef idx="2">
            <a:schemeClr val="accent4"/>
          </a:lnRef>
          <a:fillRef idx="1">
            <a:schemeClr val="lt1"/>
          </a:fillRef>
          <a:effectRef idx="0">
            <a:schemeClr val="accent4"/>
          </a:effectRef>
          <a:fontRef idx="minor">
            <a:schemeClr val="dk1"/>
          </a:fontRef>
        </p:style>
      </p:pic>
      <p:pic>
        <p:nvPicPr>
          <p:cNvPr id="9" name="Picture 8">
            <a:extLst>
              <a:ext uri="{FF2B5EF4-FFF2-40B4-BE49-F238E27FC236}">
                <a16:creationId xmlns:a16="http://schemas.microsoft.com/office/drawing/2014/main" id="{74288C23-9AE7-385B-9331-AD11B76226DB}"/>
              </a:ext>
            </a:extLst>
          </p:cNvPr>
          <p:cNvPicPr>
            <a:picLocks noChangeAspect="1"/>
          </p:cNvPicPr>
          <p:nvPr/>
        </p:nvPicPr>
        <p:blipFill>
          <a:blip r:embed="rId5"/>
          <a:stretch>
            <a:fillRect/>
          </a:stretch>
        </p:blipFill>
        <p:spPr>
          <a:xfrm>
            <a:off x="5355772" y="4475825"/>
            <a:ext cx="6529136" cy="2245785"/>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87975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raw (1024×1024)">
            <a:extLst>
              <a:ext uri="{FF2B5EF4-FFF2-40B4-BE49-F238E27FC236}">
                <a16:creationId xmlns:a16="http://schemas.microsoft.com/office/drawing/2014/main" id="{4A8DE448-9916-833F-07E8-20440994831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8075" b="56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DBDBF7-5BF3-6F7D-BB4D-494931F8F5BD}"/>
              </a:ext>
            </a:extLst>
          </p:cNvPr>
          <p:cNvSpPr>
            <a:spLocks noGrp="1"/>
          </p:cNvSpPr>
          <p:nvPr>
            <p:ph type="title"/>
          </p:nvPr>
        </p:nvSpPr>
        <p:spPr>
          <a:xfrm>
            <a:off x="838200" y="365125"/>
            <a:ext cx="10515600" cy="1325563"/>
          </a:xfrm>
        </p:spPr>
        <p:txBody>
          <a:bodyPr>
            <a:normAutofit/>
          </a:bodyPr>
          <a:lstStyle/>
          <a:p>
            <a:r>
              <a:rPr lang="el-GR" dirty="0">
                <a:solidFill>
                  <a:srgbClr val="FFFFFF"/>
                </a:solidFill>
                <a:latin typeface="Arial" pitchFamily="34"/>
                <a:cs typeface="Arial" pitchFamily="34"/>
              </a:rPr>
              <a:t>Κεφάλαιο Δεύτερο:χρήση συναρτήσεων(4)</a:t>
            </a:r>
            <a:endParaRPr lang="en-US" dirty="0">
              <a:solidFill>
                <a:srgbClr val="FFFFFF"/>
              </a:solidFill>
            </a:endParaRPr>
          </a:p>
        </p:txBody>
      </p:sp>
      <p:sp>
        <p:nvSpPr>
          <p:cNvPr id="3" name="Content Placeholder 2">
            <a:extLst>
              <a:ext uri="{FF2B5EF4-FFF2-40B4-BE49-F238E27FC236}">
                <a16:creationId xmlns:a16="http://schemas.microsoft.com/office/drawing/2014/main" id="{B53F6CEE-FCF3-C7CF-C2E1-55D57C163DD4}"/>
              </a:ext>
            </a:extLst>
          </p:cNvPr>
          <p:cNvSpPr>
            <a:spLocks noGrp="1"/>
          </p:cNvSpPr>
          <p:nvPr>
            <p:ph idx="1"/>
          </p:nvPr>
        </p:nvSpPr>
        <p:spPr>
          <a:xfrm>
            <a:off x="838200" y="1825625"/>
            <a:ext cx="10515600" cy="4351338"/>
          </a:xfrm>
        </p:spPr>
        <p:txBody>
          <a:bodyPr>
            <a:normAutofit/>
          </a:bodyPr>
          <a:lstStyle/>
          <a:p>
            <a:pPr marL="0" lvl="0" indent="0">
              <a:buNone/>
            </a:pPr>
            <a:endParaRPr lang="el-GR" dirty="0">
              <a:solidFill>
                <a:srgbClr val="FFFFFF"/>
              </a:solidFill>
              <a:latin typeface="Aptos" pitchFamily="34"/>
            </a:endParaRPr>
          </a:p>
          <a:p>
            <a:pPr lvl="0"/>
            <a:r>
              <a:rPr lang="el-GR" dirty="0">
                <a:solidFill>
                  <a:srgbClr val="FFFFFF"/>
                </a:solidFill>
                <a:latin typeface="Aptos" pitchFamily="34"/>
              </a:rPr>
              <a:t>Η συνάρτηση </a:t>
            </a:r>
            <a:r>
              <a:rPr lang="el-GR" b="1" dirty="0">
                <a:solidFill>
                  <a:srgbClr val="FFFFFF"/>
                </a:solidFill>
                <a:latin typeface="Aptos" pitchFamily="34"/>
              </a:rPr>
              <a:t>isWin</a:t>
            </a:r>
            <a:r>
              <a:rPr lang="el-GR" dirty="0">
                <a:solidFill>
                  <a:srgbClr val="FFFFFF"/>
                </a:solidFill>
                <a:latin typeface="Aptos" pitchFamily="34"/>
              </a:rPr>
              <a:t> ελέγχει αν ο παίκτης έχει κερδίσει το παιχνίδι μετρώντας τα αποκαλυμμένα κελιά χωρίς νάρκες (revealedNonMines) και συγκρίνοντάς τα με το συνολικό αριθμό τέτοιων κελιά στο πεδίο. Αν οι δύο αριθμοί ταιριάζουν, επιστρέφει </a:t>
            </a:r>
            <a:r>
              <a:rPr lang="el-GR" b="1" dirty="0">
                <a:solidFill>
                  <a:srgbClr val="FFFFFF"/>
                </a:solidFill>
                <a:latin typeface="Aptos" pitchFamily="34"/>
              </a:rPr>
              <a:t>true</a:t>
            </a:r>
            <a:r>
              <a:rPr lang="el-GR" dirty="0">
                <a:solidFill>
                  <a:srgbClr val="FFFFFF"/>
                </a:solidFill>
                <a:latin typeface="Aptos" pitchFamily="34"/>
              </a:rPr>
              <a:t>, δηλώνοντας νίκη, διαφορετικά επιστρέφει </a:t>
            </a:r>
            <a:r>
              <a:rPr lang="el-GR" b="1" dirty="0">
                <a:solidFill>
                  <a:srgbClr val="FFFFFF"/>
                </a:solidFill>
                <a:latin typeface="Aptos" pitchFamily="34"/>
              </a:rPr>
              <a:t>false</a:t>
            </a:r>
            <a:r>
              <a:rPr lang="el-GR" dirty="0">
                <a:solidFill>
                  <a:srgbClr val="FFFFFF"/>
                </a:solidFill>
                <a:latin typeface="Aptos" pitchFamily="34"/>
              </a:rPr>
              <a:t>.</a:t>
            </a:r>
            <a:endParaRPr lang="en-US" dirty="0">
              <a:solidFill>
                <a:srgbClr val="FFFFFF"/>
              </a:solidFill>
            </a:endParaRPr>
          </a:p>
          <a:p>
            <a:endParaRPr lang="en-US" dirty="0">
              <a:solidFill>
                <a:srgbClr val="FFFFFF"/>
              </a:solidFill>
            </a:endParaRPr>
          </a:p>
        </p:txBody>
      </p:sp>
      <p:pic>
        <p:nvPicPr>
          <p:cNvPr id="5" name="Picture 4">
            <a:extLst>
              <a:ext uri="{FF2B5EF4-FFF2-40B4-BE49-F238E27FC236}">
                <a16:creationId xmlns:a16="http://schemas.microsoft.com/office/drawing/2014/main" id="{73119E1A-9F39-40D9-512B-0C15A54FC9DC}"/>
              </a:ext>
            </a:extLst>
          </p:cNvPr>
          <p:cNvPicPr>
            <a:picLocks noChangeAspect="1"/>
          </p:cNvPicPr>
          <p:nvPr/>
        </p:nvPicPr>
        <p:blipFill>
          <a:blip r:embed="rId3"/>
          <a:stretch>
            <a:fillRect/>
          </a:stretch>
        </p:blipFill>
        <p:spPr>
          <a:xfrm>
            <a:off x="2509026" y="4559321"/>
            <a:ext cx="6612672" cy="1617642"/>
          </a:xfrm>
          <a:prstGeom prst="rect">
            <a:avLst/>
          </a:prstGeom>
        </p:spPr>
      </p:pic>
    </p:spTree>
    <p:extLst>
      <p:ext uri="{BB962C8B-B14F-4D97-AF65-F5344CB8AC3E}">
        <p14:creationId xmlns:p14="http://schemas.microsoft.com/office/powerpoint/2010/main" val="29341197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heel(1)">
                                      <p:cBhvr>
                                        <p:cTn id="7" dur="2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raw (1024×1024)">
            <a:extLst>
              <a:ext uri="{FF2B5EF4-FFF2-40B4-BE49-F238E27FC236}">
                <a16:creationId xmlns:a16="http://schemas.microsoft.com/office/drawing/2014/main" id="{F53A75ED-6CE0-A7F5-41D6-3BA989380AE1}"/>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8075" b="56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BE206B-C957-B97E-051E-79AC9BF3C6E5}"/>
              </a:ext>
            </a:extLst>
          </p:cNvPr>
          <p:cNvSpPr>
            <a:spLocks noGrp="1"/>
          </p:cNvSpPr>
          <p:nvPr>
            <p:ph type="title"/>
          </p:nvPr>
        </p:nvSpPr>
        <p:spPr>
          <a:xfrm>
            <a:off x="838200" y="365125"/>
            <a:ext cx="10515600" cy="1325563"/>
          </a:xfrm>
        </p:spPr>
        <p:txBody>
          <a:bodyPr>
            <a:normAutofit/>
          </a:bodyPr>
          <a:lstStyle/>
          <a:p>
            <a:r>
              <a:rPr lang="el-GR">
                <a:solidFill>
                  <a:srgbClr val="FFFFFF"/>
                </a:solidFill>
                <a:latin typeface="Arial" pitchFamily="34"/>
                <a:cs typeface="Arial" pitchFamily="34"/>
              </a:rPr>
              <a:t>Κεφάλαιο Δεύτερο:χρήση συναρτήσεων(5)</a:t>
            </a:r>
            <a:endParaRPr lang="en-US">
              <a:solidFill>
                <a:srgbClr val="FFFFFF"/>
              </a:solidFill>
            </a:endParaRPr>
          </a:p>
        </p:txBody>
      </p:sp>
      <p:sp>
        <p:nvSpPr>
          <p:cNvPr id="3" name="Content Placeholder 2">
            <a:extLst>
              <a:ext uri="{FF2B5EF4-FFF2-40B4-BE49-F238E27FC236}">
                <a16:creationId xmlns:a16="http://schemas.microsoft.com/office/drawing/2014/main" id="{3CE6D0EC-154F-584B-BC1A-7F3DA022E5BE}"/>
              </a:ext>
            </a:extLst>
          </p:cNvPr>
          <p:cNvSpPr>
            <a:spLocks noGrp="1"/>
          </p:cNvSpPr>
          <p:nvPr>
            <p:ph idx="1"/>
          </p:nvPr>
        </p:nvSpPr>
        <p:spPr>
          <a:xfrm>
            <a:off x="838200" y="1825625"/>
            <a:ext cx="10515600" cy="4351338"/>
          </a:xfrm>
        </p:spPr>
        <p:txBody>
          <a:bodyPr>
            <a:normAutofit/>
          </a:bodyPr>
          <a:lstStyle/>
          <a:p>
            <a:pPr lvl="0"/>
            <a:r>
              <a:rPr lang="el-GR" sz="2600">
                <a:solidFill>
                  <a:srgbClr val="FFFFFF"/>
                </a:solidFill>
                <a:latin typeface="Arial" pitchFamily="34"/>
                <a:cs typeface="Arial" pitchFamily="34"/>
              </a:rPr>
              <a:t>Η συνάρτηση </a:t>
            </a:r>
            <a:r>
              <a:rPr lang="el-GR" sz="2600" b="1">
                <a:solidFill>
                  <a:srgbClr val="FFFFFF"/>
                </a:solidFill>
                <a:latin typeface="Arial" pitchFamily="34"/>
                <a:cs typeface="Arial" pitchFamily="34"/>
              </a:rPr>
              <a:t>playGame</a:t>
            </a:r>
            <a:r>
              <a:rPr lang="el-GR" sz="2600">
                <a:solidFill>
                  <a:srgbClr val="FFFFFF"/>
                </a:solidFill>
                <a:latin typeface="Arial" pitchFamily="34"/>
                <a:cs typeface="Arial" pitchFamily="34"/>
              </a:rPr>
              <a:t> αρχικοποιεί το πεδίο και τους πίνακες του παιχνιδιού ανάλογα με το επιλεγμένο επίπεδο δυσκολίας, ορίζοντας το μέγεθος του πεδίου και τον αριθμό νάρκες. Επιπλέον, ρυθμίζει τους μετρητές, δημιουργεί τα δομικά στοιχεία του παιχνιδιού και προετοιμάζει την κατάσταση για την πρώτη κίνηση του παίκτη.</a:t>
            </a:r>
            <a:endParaRPr lang="en-US" sz="2600">
              <a:solidFill>
                <a:srgbClr val="FFFFFF"/>
              </a:solidFill>
              <a:latin typeface="Arial" pitchFamily="34"/>
              <a:cs typeface="Arial" pitchFamily="34"/>
            </a:endParaRPr>
          </a:p>
          <a:p>
            <a:pPr lvl="0"/>
            <a:r>
              <a:rPr lang="el-GR" sz="2600">
                <a:solidFill>
                  <a:srgbClr val="FFFFFF"/>
                </a:solidFill>
                <a:latin typeface="Arial" pitchFamily="34"/>
                <a:cs typeface="Arial" pitchFamily="34"/>
              </a:rPr>
              <a:t>Η συνάρτηση </a:t>
            </a:r>
            <a:r>
              <a:rPr lang="el-GR" sz="2600" b="1">
                <a:solidFill>
                  <a:srgbClr val="FFFFFF"/>
                </a:solidFill>
                <a:latin typeface="Arial" pitchFamily="34"/>
                <a:cs typeface="Arial" pitchFamily="34"/>
              </a:rPr>
              <a:t>resetGame</a:t>
            </a:r>
            <a:r>
              <a:rPr lang="el-GR" sz="2600">
                <a:solidFill>
                  <a:srgbClr val="FFFFFF"/>
                </a:solidFill>
                <a:latin typeface="Arial" pitchFamily="34"/>
                <a:cs typeface="Arial" pitchFamily="34"/>
              </a:rPr>
              <a:t> επαναφέρει το πεδίο και τους πίνακες του παιχνιδιού Mines σε αρχική κατάσταση, κάνοντας όλα τα κελιά κενά και μη αποκαλυμμένα, και αφαιρώντας τις σημαίες και τις νάρκες. Επιπλέον, επαναφέρει τους μετρητές και προετοιμάζει το παιχνίδι για μια νέα αρχή, θέτοντας την πρώτη κίνηση σε αναμονή.</a:t>
            </a:r>
            <a:endParaRPr lang="en-US" sz="2600">
              <a:solidFill>
                <a:srgbClr val="FFFFFF"/>
              </a:solidFill>
              <a:latin typeface="Arial" pitchFamily="34"/>
              <a:cs typeface="Arial" pitchFamily="34"/>
            </a:endParaRPr>
          </a:p>
          <a:p>
            <a:pPr lvl="0"/>
            <a:endParaRPr lang="en-US" sz="2600">
              <a:solidFill>
                <a:srgbClr val="FFFFFF"/>
              </a:solidFill>
            </a:endParaRPr>
          </a:p>
          <a:p>
            <a:endParaRPr lang="en-US" sz="2600">
              <a:solidFill>
                <a:srgbClr val="FFFFFF"/>
              </a:solidFill>
            </a:endParaRPr>
          </a:p>
        </p:txBody>
      </p:sp>
    </p:spTree>
    <p:extLst>
      <p:ext uri="{BB962C8B-B14F-4D97-AF65-F5344CB8AC3E}">
        <p14:creationId xmlns:p14="http://schemas.microsoft.com/office/powerpoint/2010/main" val="203413065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1017820C-A4BE-F5FA-4DF2-575394D9EA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0835B-5A33-0BD7-A7B2-9D76BD521BCA}"/>
              </a:ext>
            </a:extLst>
          </p:cNvPr>
          <p:cNvSpPr>
            <a:spLocks noGrp="1"/>
          </p:cNvSpPr>
          <p:nvPr>
            <p:ph type="title"/>
          </p:nvPr>
        </p:nvSpPr>
        <p:spPr>
          <a:xfrm>
            <a:off x="838200" y="193380"/>
            <a:ext cx="10515600" cy="1325563"/>
          </a:xfrm>
        </p:spPr>
        <p:txBody>
          <a:bodyPr/>
          <a:lstStyle/>
          <a:p>
            <a:pPr algn="ctr"/>
            <a:r>
              <a:rPr lang="el-GR" b="1" dirty="0"/>
              <a:t>Εικόνες από τις συναρτήσεις:</a:t>
            </a:r>
            <a:endParaRPr lang="en-US" b="1" dirty="0"/>
          </a:p>
        </p:txBody>
      </p:sp>
      <p:pic>
        <p:nvPicPr>
          <p:cNvPr id="4" name="Picture 3">
            <a:extLst>
              <a:ext uri="{FF2B5EF4-FFF2-40B4-BE49-F238E27FC236}">
                <a16:creationId xmlns:a16="http://schemas.microsoft.com/office/drawing/2014/main" id="{CB2EA6C5-8629-CEE3-1B89-62FEB050F0FE}"/>
              </a:ext>
            </a:extLst>
          </p:cNvPr>
          <p:cNvPicPr>
            <a:picLocks noChangeAspect="1"/>
          </p:cNvPicPr>
          <p:nvPr/>
        </p:nvPicPr>
        <p:blipFill>
          <a:blip r:embed="rId3"/>
          <a:stretch>
            <a:fillRect/>
          </a:stretch>
        </p:blipFill>
        <p:spPr>
          <a:xfrm>
            <a:off x="683840" y="2060034"/>
            <a:ext cx="5664491" cy="3391074"/>
          </a:xfrm>
          <a:prstGeom prst="rect">
            <a:avLst/>
          </a:prstGeom>
        </p:spPr>
        <p:style>
          <a:lnRef idx="2">
            <a:schemeClr val="accent4"/>
          </a:lnRef>
          <a:fillRef idx="1">
            <a:schemeClr val="lt1"/>
          </a:fillRef>
          <a:effectRef idx="0">
            <a:schemeClr val="accent4"/>
          </a:effectRef>
          <a:fontRef idx="minor">
            <a:schemeClr val="dk1"/>
          </a:fontRef>
        </p:style>
      </p:pic>
      <p:pic>
        <p:nvPicPr>
          <p:cNvPr id="8" name="Picture 7">
            <a:extLst>
              <a:ext uri="{FF2B5EF4-FFF2-40B4-BE49-F238E27FC236}">
                <a16:creationId xmlns:a16="http://schemas.microsoft.com/office/drawing/2014/main" id="{1D3983F9-BCC7-1B82-C1FB-D9AD81BEABDF}"/>
              </a:ext>
            </a:extLst>
          </p:cNvPr>
          <p:cNvPicPr>
            <a:picLocks noChangeAspect="1"/>
          </p:cNvPicPr>
          <p:nvPr/>
        </p:nvPicPr>
        <p:blipFill>
          <a:blip r:embed="rId4"/>
          <a:stretch>
            <a:fillRect/>
          </a:stretch>
        </p:blipFill>
        <p:spPr>
          <a:xfrm>
            <a:off x="7142306" y="2413398"/>
            <a:ext cx="3493166" cy="2321888"/>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28655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raw (1024×1024)">
            <a:extLst>
              <a:ext uri="{FF2B5EF4-FFF2-40B4-BE49-F238E27FC236}">
                <a16:creationId xmlns:a16="http://schemas.microsoft.com/office/drawing/2014/main" id="{226F69D2-47E1-6081-1A2B-FD6A91EA19FF}"/>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8075" b="56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6CB2951-EECD-A42A-0DF0-E22AFE80B4C2}"/>
              </a:ext>
            </a:extLst>
          </p:cNvPr>
          <p:cNvSpPr>
            <a:spLocks noGrp="1"/>
          </p:cNvSpPr>
          <p:nvPr>
            <p:ph type="title"/>
          </p:nvPr>
        </p:nvSpPr>
        <p:spPr>
          <a:xfrm>
            <a:off x="838200" y="365125"/>
            <a:ext cx="10515600" cy="1325563"/>
          </a:xfrm>
        </p:spPr>
        <p:txBody>
          <a:bodyPr>
            <a:normAutofit/>
          </a:bodyPr>
          <a:lstStyle/>
          <a:p>
            <a:r>
              <a:rPr lang="el-GR">
                <a:solidFill>
                  <a:srgbClr val="FFFFFF"/>
                </a:solidFill>
                <a:latin typeface="Arial" pitchFamily="34"/>
                <a:cs typeface="Arial" pitchFamily="34"/>
              </a:rPr>
              <a:t>Κεφαλαιο Τρίτο:αρχικοποίηση της </a:t>
            </a:r>
            <a:r>
              <a:rPr lang="en-US">
                <a:solidFill>
                  <a:srgbClr val="FFFFFF"/>
                </a:solidFill>
                <a:latin typeface="Arial" pitchFamily="34"/>
                <a:cs typeface="Arial" pitchFamily="34"/>
              </a:rPr>
              <a:t>main</a:t>
            </a:r>
            <a:r>
              <a:rPr lang="el-GR">
                <a:solidFill>
                  <a:srgbClr val="FFFFFF"/>
                </a:solidFill>
                <a:latin typeface="Arial" pitchFamily="34"/>
                <a:cs typeface="Arial" pitchFamily="34"/>
              </a:rPr>
              <a:t>(1)</a:t>
            </a:r>
            <a:endParaRPr lang="en-US">
              <a:solidFill>
                <a:srgbClr val="FFFFFF"/>
              </a:solidFill>
            </a:endParaRPr>
          </a:p>
        </p:txBody>
      </p:sp>
      <p:sp>
        <p:nvSpPr>
          <p:cNvPr id="3" name="Content Placeholder 2">
            <a:extLst>
              <a:ext uri="{FF2B5EF4-FFF2-40B4-BE49-F238E27FC236}">
                <a16:creationId xmlns:a16="http://schemas.microsoft.com/office/drawing/2014/main" id="{A8B55320-6755-8A66-9966-4ED2B5533818}"/>
              </a:ext>
            </a:extLst>
          </p:cNvPr>
          <p:cNvSpPr>
            <a:spLocks noGrp="1"/>
          </p:cNvSpPr>
          <p:nvPr>
            <p:ph idx="1"/>
          </p:nvPr>
        </p:nvSpPr>
        <p:spPr>
          <a:xfrm>
            <a:off x="838200" y="1825625"/>
            <a:ext cx="10515600" cy="4351338"/>
          </a:xfrm>
        </p:spPr>
        <p:txBody>
          <a:bodyPr>
            <a:normAutofit/>
          </a:bodyPr>
          <a:lstStyle/>
          <a:p>
            <a:r>
              <a:rPr lang="el-GR" sz="2600">
                <a:solidFill>
                  <a:srgbClr val="FFFFFF"/>
                </a:solidFill>
                <a:latin typeface="Arial" pitchFamily="34"/>
                <a:cs typeface="Arial" pitchFamily="34"/>
              </a:rPr>
              <a:t>Η συνάρτηση </a:t>
            </a:r>
            <a:r>
              <a:rPr lang="el-GR" sz="2600" b="1">
                <a:solidFill>
                  <a:srgbClr val="FFFFFF"/>
                </a:solidFill>
                <a:latin typeface="Arial" pitchFamily="34"/>
                <a:cs typeface="Arial" pitchFamily="34"/>
              </a:rPr>
              <a:t>main</a:t>
            </a:r>
            <a:r>
              <a:rPr lang="el-GR" sz="2600">
                <a:solidFill>
                  <a:srgbClr val="FFFFFF"/>
                </a:solidFill>
                <a:latin typeface="Arial" pitchFamily="34"/>
                <a:cs typeface="Arial" pitchFamily="34"/>
              </a:rPr>
              <a:t> αρχικοποιεί το παιχνίδι, τροφοδοτώντας τη γεννήτρια τυχαίων αριθμών με την τρέχουσα ώρα, εξασφαλίζοντας μεταβλητότητα σε κάθε παιχνίδι. Στη συνέχεια εμφανίζει ένα εισαγωγικό μήνυμα και ζητά από το χρήστη να επιλέξει ένα επίπεδο δυσκολίας μεταξύ 1 και 5, τερματίζοντας αν η εισαγωγή είναι άκυρη. Αφού ορίσει τις παραμέτρους του παιχνιδιού με την εντολή </a:t>
            </a:r>
            <a:r>
              <a:rPr lang="el-GR" sz="2600" b="1">
                <a:solidFill>
                  <a:srgbClr val="FFFFFF"/>
                </a:solidFill>
                <a:latin typeface="Arial" pitchFamily="34"/>
                <a:cs typeface="Arial" pitchFamily="34"/>
              </a:rPr>
              <a:t>playGame(level)</a:t>
            </a:r>
            <a:r>
              <a:rPr lang="el-GR" sz="2600">
                <a:solidFill>
                  <a:srgbClr val="FFFFFF"/>
                </a:solidFill>
                <a:latin typeface="Arial" pitchFamily="34"/>
                <a:cs typeface="Arial" pitchFamily="34"/>
              </a:rPr>
              <a:t>, το πρόγραμμα εισέρχεται σε έναν ατέρμονα βρόχο για να επιτρέψει επαναλαμβανόμενες περιόδους παιχνιδιού. Μέσα σε αυτόν τον βρόχο, επαναφέρει την κατάσταση του παιχνιδιού με την εντολή </a:t>
            </a:r>
            <a:r>
              <a:rPr lang="el-GR" sz="2600" b="1">
                <a:solidFill>
                  <a:srgbClr val="FFFFFF"/>
                </a:solidFill>
                <a:latin typeface="Arial" pitchFamily="34"/>
                <a:cs typeface="Arial" pitchFamily="34"/>
              </a:rPr>
              <a:t>resetGame</a:t>
            </a:r>
            <a:r>
              <a:rPr lang="el-GR" sz="2600">
                <a:solidFill>
                  <a:srgbClr val="FFFFFF"/>
                </a:solidFill>
                <a:latin typeface="Arial" pitchFamily="34"/>
                <a:cs typeface="Arial" pitchFamily="34"/>
              </a:rPr>
              <a:t> και στη συνέχεια εισέρχεται σε έναν άλλο βρόχο όπου εμφανίζει την τρέχουσα σκακιέρα του παιχνιδιού. </a:t>
            </a:r>
            <a:endParaRPr lang="en-US" sz="2600">
              <a:solidFill>
                <a:srgbClr val="FFFFFF"/>
              </a:solidFill>
            </a:endParaRPr>
          </a:p>
        </p:txBody>
      </p:sp>
    </p:spTree>
    <p:extLst>
      <p:ext uri="{BB962C8B-B14F-4D97-AF65-F5344CB8AC3E}">
        <p14:creationId xmlns:p14="http://schemas.microsoft.com/office/powerpoint/2010/main" val="307595550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raw (1024×1024)">
            <a:extLst>
              <a:ext uri="{FF2B5EF4-FFF2-40B4-BE49-F238E27FC236}">
                <a16:creationId xmlns:a16="http://schemas.microsoft.com/office/drawing/2014/main" id="{BD59708B-A649-C014-2C5E-D19A50F46CA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8075" b="56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BA5121-0C5C-D357-350B-605836857064}"/>
              </a:ext>
            </a:extLst>
          </p:cNvPr>
          <p:cNvSpPr>
            <a:spLocks noGrp="1"/>
          </p:cNvSpPr>
          <p:nvPr>
            <p:ph type="title"/>
          </p:nvPr>
        </p:nvSpPr>
        <p:spPr>
          <a:xfrm>
            <a:off x="838200" y="365125"/>
            <a:ext cx="10515600" cy="1325563"/>
          </a:xfrm>
        </p:spPr>
        <p:txBody>
          <a:bodyPr>
            <a:normAutofit/>
          </a:bodyPr>
          <a:lstStyle/>
          <a:p>
            <a:r>
              <a:rPr lang="el-GR">
                <a:solidFill>
                  <a:srgbClr val="FFFFFF"/>
                </a:solidFill>
                <a:latin typeface="Arial" pitchFamily="34"/>
                <a:cs typeface="Arial" pitchFamily="34"/>
              </a:rPr>
              <a:t>Κεφαλαιο Τρίτο:αρχικοποίηση της </a:t>
            </a:r>
            <a:r>
              <a:rPr lang="en-US">
                <a:solidFill>
                  <a:srgbClr val="FFFFFF"/>
                </a:solidFill>
                <a:latin typeface="Arial" pitchFamily="34"/>
                <a:cs typeface="Arial" pitchFamily="34"/>
              </a:rPr>
              <a:t>main</a:t>
            </a:r>
            <a:r>
              <a:rPr lang="el-GR">
                <a:solidFill>
                  <a:srgbClr val="FFFFFF"/>
                </a:solidFill>
                <a:latin typeface="Arial" pitchFamily="34"/>
                <a:cs typeface="Arial" pitchFamily="34"/>
              </a:rPr>
              <a:t>(2)</a:t>
            </a:r>
            <a:endParaRPr lang="en-US">
              <a:solidFill>
                <a:srgbClr val="FFFFFF"/>
              </a:solidFill>
            </a:endParaRPr>
          </a:p>
        </p:txBody>
      </p:sp>
      <p:sp>
        <p:nvSpPr>
          <p:cNvPr id="3" name="Content Placeholder 2">
            <a:extLst>
              <a:ext uri="{FF2B5EF4-FFF2-40B4-BE49-F238E27FC236}">
                <a16:creationId xmlns:a16="http://schemas.microsoft.com/office/drawing/2014/main" id="{36CE30B2-FD4F-FC2F-D316-7502EA7A567D}"/>
              </a:ext>
            </a:extLst>
          </p:cNvPr>
          <p:cNvSpPr>
            <a:spLocks noGrp="1"/>
          </p:cNvSpPr>
          <p:nvPr>
            <p:ph idx="1"/>
          </p:nvPr>
        </p:nvSpPr>
        <p:spPr>
          <a:xfrm>
            <a:off x="838200" y="1825625"/>
            <a:ext cx="10515600" cy="4351338"/>
          </a:xfrm>
        </p:spPr>
        <p:txBody>
          <a:bodyPr>
            <a:normAutofit/>
          </a:bodyPr>
          <a:lstStyle/>
          <a:p>
            <a:pPr lvl="0"/>
            <a:r>
              <a:rPr lang="el-GR" dirty="0">
                <a:solidFill>
                  <a:srgbClr val="FFFFFF"/>
                </a:solidFill>
                <a:latin typeface="Arial" pitchFamily="34"/>
                <a:cs typeface="Arial" pitchFamily="34"/>
              </a:rPr>
              <a:t>Ο χρήστης καλείται να εισάγει εντολές (`r` για reveal, `f` για flag, `u` για unflag) μαζί με τις συντεταγμένες, και το πρόγραμμα χειρίζεται τις άκυρες εισόδους, καθαρίζοντας το buffer εισόδου. Η λογική του παιχνιδιού επιβάλλει κανόνες όπως η έναρξη με αποκάλυψη, ο έλεγχος των ορίων και η αποτροπή ενεργειών σε ήδη αποκαλυφθέντα ή σημαδεμένα κελιά. Ελέγχει συνεχώς για συνθήκες νίκης ή ήττας, εμφανίζοντας τα κατάλληλα μηνύματα όταν το παιχνίδι τελειώνει. Μετά από κάθε παιχνίδι, ο χρήστης ερωτάται αν θέλει να ξαναπαίξει- αν όχι, το πρόγραμμα τερματίζει με αξιοπρέπεια.</a:t>
            </a:r>
            <a:endParaRPr lang="en-US" dirty="0">
              <a:solidFill>
                <a:srgbClr val="FFFFFF"/>
              </a:solidFill>
              <a:latin typeface="Arial" pitchFamily="34"/>
              <a:cs typeface="Arial" pitchFamily="34"/>
            </a:endParaRPr>
          </a:p>
          <a:p>
            <a:pPr lvl="0"/>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344637670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3" name="Rectangle 14342">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47" name="Rectangle 14346">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raw (1024×1024)">
            <a:extLst>
              <a:ext uri="{FF2B5EF4-FFF2-40B4-BE49-F238E27FC236}">
                <a16:creationId xmlns:a16="http://schemas.microsoft.com/office/drawing/2014/main" id="{FE0669D5-4D7D-76F1-691C-DD45647495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738"/>
          <a:stretch>
            <a:fillRect/>
          </a:stretch>
        </p:blipFill>
        <p:spPr bwMode="auto">
          <a:xfrm>
            <a:off x="4038599" y="10"/>
            <a:ext cx="8160026" cy="6875809"/>
          </a:xfrm>
          <a:prstGeom prst="rect">
            <a:avLst/>
          </a:prstGeom>
          <a:noFill/>
          <a:extLst>
            <a:ext uri="{909E8E84-426E-40DD-AFC4-6F175D3DCCD1}">
              <a14:hiddenFill xmlns:a14="http://schemas.microsoft.com/office/drawing/2010/main">
                <a:solidFill>
                  <a:srgbClr val="FFFFFF"/>
                </a:solidFill>
              </a14:hiddenFill>
            </a:ext>
          </a:extLst>
        </p:spPr>
      </p:pic>
      <p:sp>
        <p:nvSpPr>
          <p:cNvPr id="14349" name="Freeform: Shape 14348">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537A817-C8BA-ECDA-B62E-F882E3922867}"/>
              </a:ext>
            </a:extLst>
          </p:cNvPr>
          <p:cNvSpPr>
            <a:spLocks noGrp="1"/>
          </p:cNvSpPr>
          <p:nvPr>
            <p:ph type="title"/>
          </p:nvPr>
        </p:nvSpPr>
        <p:spPr>
          <a:xfrm>
            <a:off x="534473" y="2950387"/>
            <a:ext cx="3052293" cy="3531403"/>
          </a:xfrm>
        </p:spPr>
        <p:txBody>
          <a:bodyPr vert="horz" lIns="91440" tIns="45720" rIns="91440" bIns="45720" rtlCol="0" anchor="t">
            <a:normAutofit/>
          </a:bodyPr>
          <a:lstStyle/>
          <a:p>
            <a:pPr algn="r"/>
            <a:r>
              <a:rPr lang="en-US" sz="4000" dirty="0" err="1">
                <a:solidFill>
                  <a:srgbClr val="FFFFFF"/>
                </a:solidFill>
              </a:rPr>
              <a:t>Ακολουθεί</a:t>
            </a:r>
            <a:r>
              <a:rPr lang="en-US" sz="4000" dirty="0">
                <a:solidFill>
                  <a:srgbClr val="FFFFFF"/>
                </a:solidFill>
              </a:rPr>
              <a:t> β</a:t>
            </a:r>
            <a:r>
              <a:rPr lang="en-US" sz="4000" dirty="0" err="1">
                <a:solidFill>
                  <a:srgbClr val="FFFFFF"/>
                </a:solidFill>
              </a:rPr>
              <a:t>ίντεο</a:t>
            </a:r>
            <a:r>
              <a:rPr lang="en-US" sz="4000" dirty="0">
                <a:solidFill>
                  <a:srgbClr val="FFFFFF"/>
                </a:solidFill>
              </a:rPr>
              <a:t> </a:t>
            </a:r>
            <a:r>
              <a:rPr lang="en-US" sz="4000" dirty="0" err="1">
                <a:solidFill>
                  <a:srgbClr val="FFFFFF"/>
                </a:solidFill>
              </a:rPr>
              <a:t>με</a:t>
            </a:r>
            <a:r>
              <a:rPr lang="en-US" sz="4000" dirty="0">
                <a:solidFill>
                  <a:srgbClr val="FFFFFF"/>
                </a:solidFill>
              </a:rPr>
              <a:t> gameplay απο </a:t>
            </a:r>
            <a:r>
              <a:rPr lang="en-US" sz="4000" dirty="0" err="1">
                <a:solidFill>
                  <a:srgbClr val="FFFFFF"/>
                </a:solidFill>
              </a:rPr>
              <a:t>το</a:t>
            </a:r>
            <a:r>
              <a:rPr lang="en-US" sz="4000" dirty="0">
                <a:solidFill>
                  <a:srgbClr val="FFFFFF"/>
                </a:solidFill>
              </a:rPr>
              <a:t> πα</a:t>
            </a:r>
            <a:r>
              <a:rPr lang="en-US" sz="4000" dirty="0" err="1">
                <a:solidFill>
                  <a:srgbClr val="FFFFFF"/>
                </a:solidFill>
              </a:rPr>
              <a:t>ιχνίδι</a:t>
            </a:r>
            <a:r>
              <a:rPr lang="en-US" sz="4000" dirty="0">
                <a:solidFill>
                  <a:srgbClr val="FFFFFF"/>
                </a:solidFill>
              </a:rPr>
              <a:t>!</a:t>
            </a:r>
          </a:p>
        </p:txBody>
      </p:sp>
      <p:pic>
        <p:nvPicPr>
          <p:cNvPr id="4" name="Untitled video - Made with Clipchamp">
            <a:extLst>
              <a:ext uri="{FF2B5EF4-FFF2-40B4-BE49-F238E27FC236}">
                <a16:creationId xmlns:a16="http://schemas.microsoft.com/office/drawing/2014/main" id="{2FC69923-84A8-3D49-81AD-27CC5DAA21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1968" y="0"/>
            <a:ext cx="8160027" cy="6858000"/>
          </a:xfrm>
          <a:prstGeom prst="rect">
            <a:avLst/>
          </a:prstGeom>
          <a:noFill/>
          <a:ln cap="flat">
            <a:noFill/>
          </a:ln>
        </p:spPr>
      </p:pic>
    </p:spTree>
    <p:extLst>
      <p:ext uri="{BB962C8B-B14F-4D97-AF65-F5344CB8AC3E}">
        <p14:creationId xmlns:p14="http://schemas.microsoft.com/office/powerpoint/2010/main" val="73255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750" fill="hold"/>
                                        <p:tgtEl>
                                          <p:spTgt spid="4"/>
                                        </p:tgtEl>
                                        <p:attrNameLst>
                                          <p:attrName>ppt_w</p:attrName>
                                        </p:attrNameLst>
                                      </p:cBhvr>
                                      <p:tavLst>
                                        <p:tav tm="0">
                                          <p:val>
                                            <p:fltVal val="0"/>
                                          </p:val>
                                        </p:tav>
                                        <p:tav tm="100000">
                                          <p:val>
                                            <p:strVal val="#ppt_w"/>
                                          </p:val>
                                        </p:tav>
                                      </p:tavLst>
                                    </p:anim>
                                    <p:anim calcmode="lin" valueType="num">
                                      <p:cBhvr>
                                        <p:cTn id="13" dur="750" fill="hold"/>
                                        <p:tgtEl>
                                          <p:spTgt spid="4"/>
                                        </p:tgtEl>
                                        <p:attrNameLst>
                                          <p:attrName>ppt_h</p:attrName>
                                        </p:attrNameLst>
                                      </p:cBhvr>
                                      <p:tavLst>
                                        <p:tav tm="0">
                                          <p:val>
                                            <p:fltVal val="0"/>
                                          </p:val>
                                        </p:tav>
                                        <p:tav tm="100000">
                                          <p:val>
                                            <p:strVal val="#ppt_h"/>
                                          </p:val>
                                        </p:tav>
                                      </p:tavLst>
                                    </p:anim>
                                    <p:animEffect transition="in" filter="fade">
                                      <p:cBhvr>
                                        <p:cTn id="14"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p:cTn id="15">
                  <p:stCondLst>
                    <p:cond delay="indefinite"/>
                  </p:stCondLst>
                  <p:endCondLst>
                    <p:cond evt="onNext" delay="0">
                      <p:tgtEl>
                        <p:sldTgt/>
                      </p:tgtEl>
                    </p:cond>
                    <p:cond evt="onPrev" delay="0">
                      <p:tgtEl>
                        <p:sldTgt/>
                      </p:tgtEl>
                    </p:cond>
                  </p:endCondLst>
                </p:cTn>
                <p:tgtEl>
                  <p:spTgt spid="4"/>
                </p:tgtEl>
              </p:cMediaNode>
            </p:video>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6" name="Rectangle 15375">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2087E5-769B-F1DE-873B-3CA9CAB780D2}"/>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ΤΕΛΟΣ ΠΑΡΟΥΣΙΑΣΗΣ</a:t>
            </a:r>
          </a:p>
        </p:txBody>
      </p:sp>
      <p:pic>
        <p:nvPicPr>
          <p:cNvPr id="15364" name="Picture 4" descr="The End">
            <a:extLst>
              <a:ext uri="{FF2B5EF4-FFF2-40B4-BE49-F238E27FC236}">
                <a16:creationId xmlns:a16="http://schemas.microsoft.com/office/drawing/2014/main" id="{027CB65D-D64F-B3B6-DA7A-B268E7094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3164" y="239485"/>
            <a:ext cx="7000875" cy="511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276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white and blue waves&#10;&#10;AI-generated content may be incorrect.">
            <a:extLst>
              <a:ext uri="{FF2B5EF4-FFF2-40B4-BE49-F238E27FC236}">
                <a16:creationId xmlns:a16="http://schemas.microsoft.com/office/drawing/2014/main" id="{73B9C7E0-53BA-0C5A-66CF-08A4918B7004}"/>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8075" b="56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3BC398-746A-BB4C-70A8-A6979EFF2774}"/>
              </a:ext>
            </a:extLst>
          </p:cNvPr>
          <p:cNvSpPr>
            <a:spLocks noGrp="1"/>
          </p:cNvSpPr>
          <p:nvPr>
            <p:ph type="title"/>
          </p:nvPr>
        </p:nvSpPr>
        <p:spPr>
          <a:xfrm>
            <a:off x="838200" y="365125"/>
            <a:ext cx="10515600" cy="1325563"/>
          </a:xfrm>
        </p:spPr>
        <p:txBody>
          <a:bodyPr>
            <a:normAutofit/>
          </a:bodyPr>
          <a:lstStyle/>
          <a:p>
            <a:r>
              <a:rPr lang="el-GR" dirty="0">
                <a:solidFill>
                  <a:srgbClr val="FFFFFF"/>
                </a:solidFill>
                <a:latin typeface="Arial" pitchFamily="34"/>
                <a:cs typeface="Arial" pitchFamily="34"/>
              </a:rPr>
              <a:t>Κεφάλαιο Πρώτο:Χρήση βιβλιοθηκών(</a:t>
            </a:r>
            <a:r>
              <a:rPr lang="en-US" dirty="0">
                <a:solidFill>
                  <a:srgbClr val="FFFFFF"/>
                </a:solidFill>
                <a:latin typeface="Arial" pitchFamily="34"/>
                <a:cs typeface="Arial" pitchFamily="34"/>
              </a:rPr>
              <a:t>1</a:t>
            </a:r>
            <a:r>
              <a:rPr lang="el-GR" dirty="0">
                <a:solidFill>
                  <a:srgbClr val="FFFFFF"/>
                </a:solidFill>
                <a:latin typeface="Arial" pitchFamily="34"/>
                <a:cs typeface="Arial" pitchFamily="34"/>
              </a:rPr>
              <a:t>)</a:t>
            </a:r>
            <a:endParaRPr lang="en-US" dirty="0">
              <a:solidFill>
                <a:srgbClr val="FFFFFF"/>
              </a:solidFill>
            </a:endParaRPr>
          </a:p>
        </p:txBody>
      </p:sp>
      <p:sp>
        <p:nvSpPr>
          <p:cNvPr id="3" name="Content Placeholder 2">
            <a:extLst>
              <a:ext uri="{FF2B5EF4-FFF2-40B4-BE49-F238E27FC236}">
                <a16:creationId xmlns:a16="http://schemas.microsoft.com/office/drawing/2014/main" id="{EEF25E76-5661-3A66-48A9-866A82B58D3F}"/>
              </a:ext>
            </a:extLst>
          </p:cNvPr>
          <p:cNvSpPr>
            <a:spLocks noGrp="1"/>
          </p:cNvSpPr>
          <p:nvPr>
            <p:ph idx="1"/>
          </p:nvPr>
        </p:nvSpPr>
        <p:spPr>
          <a:xfrm>
            <a:off x="838200" y="1825625"/>
            <a:ext cx="10515600" cy="4351338"/>
          </a:xfrm>
        </p:spPr>
        <p:txBody>
          <a:bodyPr>
            <a:normAutofit/>
          </a:bodyPr>
          <a:lstStyle/>
          <a:p>
            <a:pPr marL="0" lvl="0" indent="0">
              <a:buNone/>
            </a:pPr>
            <a:r>
              <a:rPr lang="el-GR" sz="2000" b="1">
                <a:solidFill>
                  <a:srgbClr val="FFFFFF"/>
                </a:solidFill>
                <a:latin typeface="Aptos" pitchFamily="34"/>
              </a:rPr>
              <a:t>#include &lt;iostream&gt;</a:t>
            </a:r>
            <a:r>
              <a:rPr lang="el-GR" sz="2000">
                <a:solidFill>
                  <a:srgbClr val="FFFFFF"/>
                </a:solidFill>
                <a:latin typeface="Aptos" pitchFamily="34"/>
              </a:rPr>
              <a:t>Επιτρέπει την είσοδο και έξοδο δεδομένων στην κονσόλα. Χρησιμοποιείται για την εμφάνιση μηνυμάτων και την λήψη εντολών από το χρήστη μέσω cin και cout.</a:t>
            </a:r>
            <a:endParaRPr lang="en-US" sz="2000">
              <a:solidFill>
                <a:srgbClr val="FFFFFF"/>
              </a:solidFill>
              <a:latin typeface="Aptos" pitchFamily="34"/>
            </a:endParaRPr>
          </a:p>
          <a:p>
            <a:pPr marL="0" lvl="0" indent="0">
              <a:buNone/>
            </a:pPr>
            <a:r>
              <a:rPr lang="el-GR" sz="2000" b="1">
                <a:solidFill>
                  <a:srgbClr val="FFFFFF"/>
                </a:solidFill>
                <a:latin typeface="Aptos" pitchFamily="34"/>
              </a:rPr>
              <a:t>#include &lt;vector&gt;</a:t>
            </a:r>
            <a:r>
              <a:rPr lang="el-GR" sz="2000">
                <a:solidFill>
                  <a:srgbClr val="FFFFFF"/>
                </a:solidFill>
                <a:latin typeface="Aptos" pitchFamily="34"/>
              </a:rPr>
              <a:t>Παρέχει τη δυνατότητα δημιουργίας δυναμικών πινάκων (vector). Στον κώδικα, χρησιμοποιείται για την αποθήκευση του πίνακα παιχνιδιού (board), των αποκαλυμμένων κελιών (revealed), των βομβών (narkes) και των σημαδεμένων κελιών (flagged).</a:t>
            </a:r>
            <a:endParaRPr lang="en-US" sz="2000">
              <a:solidFill>
                <a:srgbClr val="FFFFFF"/>
              </a:solidFill>
              <a:latin typeface="Aptos" pitchFamily="34"/>
            </a:endParaRPr>
          </a:p>
          <a:p>
            <a:pPr marL="0" lvl="0" indent="0">
              <a:buNone/>
            </a:pPr>
            <a:r>
              <a:rPr lang="el-GR" sz="2000" b="1">
                <a:solidFill>
                  <a:srgbClr val="FFFFFF"/>
                </a:solidFill>
                <a:latin typeface="Aptos" pitchFamily="34"/>
              </a:rPr>
              <a:t>#include &lt;cstdlib&gt;</a:t>
            </a:r>
            <a:r>
              <a:rPr lang="el-GR" sz="2000">
                <a:solidFill>
                  <a:srgbClr val="FFFFFF"/>
                </a:solidFill>
                <a:latin typeface="Aptos" pitchFamily="34"/>
              </a:rPr>
              <a:t>Περιέχει συναρτήσεις γενικής χρήσης όπως rand(), srand(), και exit(). Χρησιμοποιείται για την παραγωγή τυχαίων αριθμών (για την τοποθέτηση των βομβών) και για τερματισμό του προγράμματος.</a:t>
            </a:r>
            <a:endParaRPr lang="en-US" sz="2000">
              <a:solidFill>
                <a:srgbClr val="FFFFFF"/>
              </a:solidFill>
              <a:latin typeface="Aptos" pitchFamily="34"/>
            </a:endParaRPr>
          </a:p>
          <a:p>
            <a:pPr marL="0" lvl="0" indent="0">
              <a:buNone/>
            </a:pPr>
            <a:r>
              <a:rPr lang="el-GR" sz="2000" b="1">
                <a:solidFill>
                  <a:srgbClr val="FFFFFF"/>
                </a:solidFill>
                <a:latin typeface="Aptos" pitchFamily="34"/>
              </a:rPr>
              <a:t>#include &lt;ctime&gt;</a:t>
            </a:r>
            <a:r>
              <a:rPr lang="el-GR" sz="2000">
                <a:solidFill>
                  <a:srgbClr val="FFFFFF"/>
                </a:solidFill>
                <a:latin typeface="Aptos" pitchFamily="34"/>
              </a:rPr>
              <a:t>Παρέχει χρονικές λειτουργίες. Χρησιμοποιείται για την αρχικοποίηση του τυχαίου αριθμού με srand(time(0)), ώστε οι τυχαίες τοποθετήσεις βομβών να διαφέρουν κάθε φορά.</a:t>
            </a:r>
            <a:endParaRPr lang="en-US" sz="2000">
              <a:solidFill>
                <a:srgbClr val="FFFFFF"/>
              </a:solidFill>
              <a:latin typeface="Aptos" pitchFamily="34"/>
            </a:endParaRPr>
          </a:p>
          <a:p>
            <a:pPr lvl="0"/>
            <a:endParaRPr lang="en-US" sz="2000">
              <a:solidFill>
                <a:srgbClr val="FFFFFF"/>
              </a:solidFill>
            </a:endParaRPr>
          </a:p>
          <a:p>
            <a:endParaRPr lang="en-US" sz="2000">
              <a:solidFill>
                <a:srgbClr val="FFFFFF"/>
              </a:solidFill>
            </a:endParaRPr>
          </a:p>
        </p:txBody>
      </p:sp>
    </p:spTree>
    <p:extLst>
      <p:ext uri="{BB962C8B-B14F-4D97-AF65-F5344CB8AC3E}">
        <p14:creationId xmlns:p14="http://schemas.microsoft.com/office/powerpoint/2010/main" val="69057176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aw (1024×1024)">
            <a:extLst>
              <a:ext uri="{FF2B5EF4-FFF2-40B4-BE49-F238E27FC236}">
                <a16:creationId xmlns:a16="http://schemas.microsoft.com/office/drawing/2014/main" id="{9EF66EA3-01EC-CBAA-F4CB-5C106DF8A93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8075" b="56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079EB5-2F49-DF10-7E6D-556BC2F4B22A}"/>
              </a:ext>
            </a:extLst>
          </p:cNvPr>
          <p:cNvSpPr>
            <a:spLocks noGrp="1"/>
          </p:cNvSpPr>
          <p:nvPr>
            <p:ph type="title"/>
          </p:nvPr>
        </p:nvSpPr>
        <p:spPr>
          <a:xfrm>
            <a:off x="838200" y="365125"/>
            <a:ext cx="10515600" cy="1325563"/>
          </a:xfrm>
        </p:spPr>
        <p:txBody>
          <a:bodyPr>
            <a:normAutofit/>
          </a:bodyPr>
          <a:lstStyle/>
          <a:p>
            <a:r>
              <a:rPr lang="el-GR">
                <a:solidFill>
                  <a:srgbClr val="FFFFFF"/>
                </a:solidFill>
                <a:latin typeface="Arial" pitchFamily="34"/>
                <a:cs typeface="Arial" pitchFamily="34"/>
              </a:rPr>
              <a:t>Κεφάλαιο Πρώτο:Χρήση βιβλιοθηκών(</a:t>
            </a:r>
            <a:r>
              <a:rPr lang="en-US">
                <a:solidFill>
                  <a:srgbClr val="FFFFFF"/>
                </a:solidFill>
                <a:latin typeface="Arial" pitchFamily="34"/>
                <a:cs typeface="Arial" pitchFamily="34"/>
              </a:rPr>
              <a:t>2</a:t>
            </a:r>
            <a:r>
              <a:rPr lang="el-GR">
                <a:solidFill>
                  <a:srgbClr val="FFFFFF"/>
                </a:solidFill>
                <a:latin typeface="Arial" pitchFamily="34"/>
                <a:cs typeface="Arial" pitchFamily="34"/>
              </a:rPr>
              <a:t>)</a:t>
            </a:r>
            <a:endParaRPr lang="en-US">
              <a:solidFill>
                <a:srgbClr val="FFFFFF"/>
              </a:solidFill>
            </a:endParaRPr>
          </a:p>
        </p:txBody>
      </p:sp>
      <p:sp>
        <p:nvSpPr>
          <p:cNvPr id="3" name="Content Placeholder 2">
            <a:extLst>
              <a:ext uri="{FF2B5EF4-FFF2-40B4-BE49-F238E27FC236}">
                <a16:creationId xmlns:a16="http://schemas.microsoft.com/office/drawing/2014/main" id="{37334477-9242-FABF-4C5E-14B18EF7A851}"/>
              </a:ext>
            </a:extLst>
          </p:cNvPr>
          <p:cNvSpPr>
            <a:spLocks noGrp="1"/>
          </p:cNvSpPr>
          <p:nvPr>
            <p:ph idx="1"/>
          </p:nvPr>
        </p:nvSpPr>
        <p:spPr>
          <a:xfrm>
            <a:off x="838200" y="1825625"/>
            <a:ext cx="10515600" cy="4351338"/>
          </a:xfrm>
        </p:spPr>
        <p:txBody>
          <a:bodyPr>
            <a:normAutofit/>
          </a:bodyPr>
          <a:lstStyle/>
          <a:p>
            <a:pPr lvl="0"/>
            <a:r>
              <a:rPr lang="el-GR" sz="2400" b="1">
                <a:solidFill>
                  <a:srgbClr val="FFFFFF"/>
                </a:solidFill>
                <a:latin typeface="Arial" pitchFamily="34"/>
                <a:cs typeface="Arial" pitchFamily="34"/>
              </a:rPr>
              <a:t>#include &lt;string&gt;:</a:t>
            </a:r>
            <a:r>
              <a:rPr lang="el-GR" sz="2400">
                <a:solidFill>
                  <a:srgbClr val="FFFFFF"/>
                </a:solidFill>
                <a:latin typeface="Arial" pitchFamily="34"/>
                <a:cs typeface="Arial" pitchFamily="34"/>
              </a:rPr>
              <a:t>Επιτρέπει την διαχείριση και επεξεργασία συμβολοσειρών, αν και στον συγκεκριμένο κώδικα δεν φαίνεται να χρησιμοποιείται άμεσα. Μπορεί να έχει συμπεριληφθεί για ευκολία ή μελλοντική επέκταση.</a:t>
            </a:r>
          </a:p>
          <a:p>
            <a:pPr lvl="0"/>
            <a:r>
              <a:rPr lang="el-GR" sz="2400" b="1">
                <a:solidFill>
                  <a:srgbClr val="FFFFFF"/>
                </a:solidFill>
                <a:latin typeface="Arial" pitchFamily="34"/>
                <a:cs typeface="Arial" pitchFamily="34"/>
              </a:rPr>
              <a:t>#include &lt;windows.h&gt;:</a:t>
            </a:r>
            <a:r>
              <a:rPr lang="el-GR" sz="2400">
                <a:solidFill>
                  <a:srgbClr val="FFFFFF"/>
                </a:solidFill>
                <a:latin typeface="Arial" pitchFamily="34"/>
                <a:cs typeface="Arial" pitchFamily="34"/>
              </a:rPr>
              <a:t>Παρέχει πρόσβαση στις Windows API λειτουργίες. Εδώ χρησιμοποιείται για να αλλάξει το χρώμα του κειμένου στην κονσόλα μέσω της SetConsoleTextAttribute, ώστε να εμφανίζονται διαφορετικά χρώματα για τα διάφορα στοιχεία του παιχνιδιού (π.χ., βομβές, σημαίες).</a:t>
            </a:r>
          </a:p>
          <a:p>
            <a:pPr lvl="0"/>
            <a:r>
              <a:rPr lang="el-GR" sz="2400" b="1">
                <a:solidFill>
                  <a:srgbClr val="FFFFFF"/>
                </a:solidFill>
                <a:latin typeface="Arial" pitchFamily="34"/>
                <a:cs typeface="Arial" pitchFamily="34"/>
              </a:rPr>
              <a:t>#include &lt;limits&gt;:</a:t>
            </a:r>
            <a:r>
              <a:rPr lang="el-GR" sz="2400">
                <a:solidFill>
                  <a:srgbClr val="FFFFFF"/>
                </a:solidFill>
                <a:latin typeface="Arial" pitchFamily="34"/>
                <a:cs typeface="Arial" pitchFamily="34"/>
              </a:rPr>
              <a:t>Περιέχει ορισμούς για τα όρια των τύπων δεδομένων. Χρησιμοποιείται εδώ με το numeric_limits&lt;streamsize&gt;::max() για να καθαρίσει το buffer εισόδου όταν ο χρήστης εισάγει λανθασμένα δεδομένα, αποτρέποντας το πρόγραμμα να κολλήσει.</a:t>
            </a:r>
            <a:endParaRPr lang="en-US" sz="2400">
              <a:solidFill>
                <a:srgbClr val="FFFFFF"/>
              </a:solidFill>
              <a:latin typeface="Arial" pitchFamily="34"/>
              <a:cs typeface="Arial" pitchFamily="34"/>
            </a:endParaRPr>
          </a:p>
          <a:p>
            <a:pPr lvl="0"/>
            <a:endParaRPr lang="en-US" sz="2400">
              <a:solidFill>
                <a:srgbClr val="FFFFFF"/>
              </a:solidFill>
            </a:endParaRPr>
          </a:p>
          <a:p>
            <a:endParaRPr lang="en-US" sz="2400">
              <a:solidFill>
                <a:srgbClr val="FFFFFF"/>
              </a:solidFill>
            </a:endParaRPr>
          </a:p>
        </p:txBody>
      </p:sp>
    </p:spTree>
    <p:extLst>
      <p:ext uri="{BB962C8B-B14F-4D97-AF65-F5344CB8AC3E}">
        <p14:creationId xmlns:p14="http://schemas.microsoft.com/office/powerpoint/2010/main" val="172890654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A943D-2394-5AE3-B34E-F93DCF3C7DDE}"/>
              </a:ext>
            </a:extLst>
          </p:cNvPr>
          <p:cNvSpPr>
            <a:spLocks noGrp="1"/>
          </p:cNvSpPr>
          <p:nvPr>
            <p:ph type="title"/>
          </p:nvPr>
        </p:nvSpPr>
        <p:spPr/>
        <p:txBody>
          <a:bodyPr/>
          <a:lstStyle/>
          <a:p>
            <a:pPr algn="ctr"/>
            <a:r>
              <a:rPr lang="el-GR" b="1" dirty="0"/>
              <a:t>Οι βιβλιοθήκες:</a:t>
            </a:r>
            <a:endParaRPr lang="en-US" b="1" dirty="0"/>
          </a:p>
        </p:txBody>
      </p:sp>
      <p:pic>
        <p:nvPicPr>
          <p:cNvPr id="7" name="Content Placeholder 6">
            <a:extLst>
              <a:ext uri="{FF2B5EF4-FFF2-40B4-BE49-F238E27FC236}">
                <a16:creationId xmlns:a16="http://schemas.microsoft.com/office/drawing/2014/main" id="{8BFF8DE2-F003-1BE8-6F27-04D809324B95}"/>
              </a:ext>
            </a:extLst>
          </p:cNvPr>
          <p:cNvPicPr>
            <a:picLocks noGrp="1" noChangeAspect="1"/>
          </p:cNvPicPr>
          <p:nvPr>
            <p:ph idx="1"/>
          </p:nvPr>
        </p:nvPicPr>
        <p:blipFill>
          <a:blip r:embed="rId3"/>
          <a:stretch>
            <a:fillRect/>
          </a:stretch>
        </p:blipFill>
        <p:spPr>
          <a:xfrm>
            <a:off x="4386943" y="2057400"/>
            <a:ext cx="3265713" cy="2090057"/>
          </a:xfr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298345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raw (1024×1024)">
            <a:extLst>
              <a:ext uri="{FF2B5EF4-FFF2-40B4-BE49-F238E27FC236}">
                <a16:creationId xmlns:a16="http://schemas.microsoft.com/office/drawing/2014/main" id="{D266D911-4B06-2E2B-6FE4-4EC5DE813435}"/>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8075" b="56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3BE1AC-2E66-5DED-86AE-A82B708A899F}"/>
              </a:ext>
            </a:extLst>
          </p:cNvPr>
          <p:cNvSpPr>
            <a:spLocks noGrp="1"/>
          </p:cNvSpPr>
          <p:nvPr>
            <p:ph type="title"/>
          </p:nvPr>
        </p:nvSpPr>
        <p:spPr>
          <a:xfrm>
            <a:off x="838200" y="365125"/>
            <a:ext cx="10515600" cy="1325563"/>
          </a:xfrm>
        </p:spPr>
        <p:txBody>
          <a:bodyPr>
            <a:normAutofit/>
          </a:bodyPr>
          <a:lstStyle/>
          <a:p>
            <a:r>
              <a:rPr lang="el-GR" dirty="0">
                <a:solidFill>
                  <a:srgbClr val="FFFFFF"/>
                </a:solidFill>
                <a:latin typeface="Arial" pitchFamily="34"/>
                <a:cs typeface="Arial" pitchFamily="34"/>
              </a:rPr>
              <a:t>Κεφάλαιο Δεύτερο:χρήση συναρτήσεων(1)</a:t>
            </a:r>
            <a:endParaRPr lang="en-US" dirty="0">
              <a:solidFill>
                <a:srgbClr val="FFFFFF"/>
              </a:solidFill>
            </a:endParaRPr>
          </a:p>
        </p:txBody>
      </p:sp>
      <p:sp>
        <p:nvSpPr>
          <p:cNvPr id="3" name="Content Placeholder 2">
            <a:extLst>
              <a:ext uri="{FF2B5EF4-FFF2-40B4-BE49-F238E27FC236}">
                <a16:creationId xmlns:a16="http://schemas.microsoft.com/office/drawing/2014/main" id="{064F7F62-075E-65CA-3CE1-E2B3E1246901}"/>
              </a:ext>
            </a:extLst>
          </p:cNvPr>
          <p:cNvSpPr>
            <a:spLocks noGrp="1"/>
          </p:cNvSpPr>
          <p:nvPr>
            <p:ph idx="1"/>
          </p:nvPr>
        </p:nvSpPr>
        <p:spPr>
          <a:xfrm>
            <a:off x="838200" y="1825625"/>
            <a:ext cx="10515600" cy="4351338"/>
          </a:xfrm>
        </p:spPr>
        <p:txBody>
          <a:bodyPr>
            <a:normAutofit/>
          </a:bodyPr>
          <a:lstStyle/>
          <a:p>
            <a:pPr lvl="0"/>
            <a:r>
              <a:rPr lang="el-GR" sz="2600" dirty="0">
                <a:solidFill>
                  <a:srgbClr val="FFFFFF"/>
                </a:solidFill>
                <a:latin typeface="Arial" pitchFamily="34"/>
                <a:cs typeface="Arial" pitchFamily="34"/>
              </a:rPr>
              <a:t>Η συνάρτηση </a:t>
            </a:r>
            <a:r>
              <a:rPr lang="el-GR" sz="2600" b="1" dirty="0">
                <a:solidFill>
                  <a:srgbClr val="FFFFFF"/>
                </a:solidFill>
                <a:latin typeface="Arial" pitchFamily="34"/>
                <a:cs typeface="Arial" pitchFamily="34"/>
              </a:rPr>
              <a:t>clearScreen</a:t>
            </a:r>
            <a:r>
              <a:rPr lang="el-GR" sz="2600" dirty="0">
                <a:solidFill>
                  <a:srgbClr val="FFFFFF"/>
                </a:solidFill>
                <a:latin typeface="Arial" pitchFamily="34"/>
                <a:cs typeface="Arial" pitchFamily="34"/>
              </a:rPr>
              <a:t> καθαρίζει την οθόνη της κονσόλας εκτελώντας την εντολή «cls» μέσω της συνάρτησης system(), η οποία λειτουργεί στα Windows. Όταν καλείται, ανανεώνει την οθόνη, αφαιρώντας την προηγούμενη έξοδο και παρέχοντας μια καθαρή διεπαφή κατά τη διάρκεια της εκτέλεσης του προγράμματος.</a:t>
            </a:r>
          </a:p>
          <a:p>
            <a:r>
              <a:rPr lang="el-GR" sz="2400" dirty="0">
                <a:latin typeface="Arial" pitchFamily="34"/>
                <a:cs typeface="Arial" pitchFamily="34"/>
              </a:rPr>
              <a:t>Η συνάρτηση </a:t>
            </a:r>
            <a:r>
              <a:rPr lang="el-GR" sz="2400" b="1" dirty="0">
                <a:latin typeface="Arial" pitchFamily="34"/>
                <a:cs typeface="Arial" pitchFamily="34"/>
              </a:rPr>
              <a:t>printMessage</a:t>
            </a:r>
            <a:r>
              <a:rPr lang="el-GR" sz="2400" dirty="0">
                <a:latin typeface="Arial" pitchFamily="34"/>
                <a:cs typeface="Arial" pitchFamily="34"/>
              </a:rPr>
              <a:t> εμφανίζει ένα πολύχρωμο και ελκυστικό μήνυμα καλωσορίσματος με διακοσμητικό περίγραμμα, κεντραρισμένο τίτλο και οδηγίες στα ελληνικά για το παιχνίδι Minesweeper, χρησιμοποιώντας την setColor για να αλλάξει τα χρώματα του κειμένου. Περιγράφει πώς να αποκαλύπτετε κελιά, να τοποθετείτε και να αφαιρείτε σημαίες, τονίζοντας ότι η πρώτη κίνηση πρέπει να είναι αποκάλυψη, προσφέροντας έτσι μια καθαρή και ελκυστική εισαγωγή στους παίκτες.</a:t>
            </a:r>
            <a:endParaRPr lang="en-US" sz="2400" dirty="0">
              <a:latin typeface="Arial" pitchFamily="34"/>
              <a:cs typeface="Arial" pitchFamily="34"/>
            </a:endParaRPr>
          </a:p>
          <a:p>
            <a:endParaRPr lang="en-US" sz="2400" dirty="0"/>
          </a:p>
          <a:p>
            <a:pPr lvl="0"/>
            <a:endParaRPr lang="en-US" sz="2600" dirty="0">
              <a:solidFill>
                <a:srgbClr val="FFFFFF"/>
              </a:solidFill>
              <a:latin typeface="Arial" pitchFamily="34"/>
              <a:cs typeface="Arial" pitchFamily="34"/>
            </a:endParaRPr>
          </a:p>
          <a:p>
            <a:pPr lvl="0"/>
            <a:endParaRPr lang="en-US" sz="2600" dirty="0">
              <a:solidFill>
                <a:srgbClr val="FFFFFF"/>
              </a:solidFill>
            </a:endParaRPr>
          </a:p>
          <a:p>
            <a:endParaRPr lang="en-US" sz="2600" dirty="0">
              <a:solidFill>
                <a:srgbClr val="FFFFFF"/>
              </a:solidFill>
            </a:endParaRPr>
          </a:p>
        </p:txBody>
      </p:sp>
    </p:spTree>
    <p:extLst>
      <p:ext uri="{BB962C8B-B14F-4D97-AF65-F5344CB8AC3E}">
        <p14:creationId xmlns:p14="http://schemas.microsoft.com/office/powerpoint/2010/main" val="343936710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FE0D-6594-2653-E2C3-1118B89A0A1E}"/>
              </a:ext>
            </a:extLst>
          </p:cNvPr>
          <p:cNvSpPr>
            <a:spLocks noGrp="1"/>
          </p:cNvSpPr>
          <p:nvPr>
            <p:ph type="title"/>
          </p:nvPr>
        </p:nvSpPr>
        <p:spPr/>
        <p:txBody>
          <a:bodyPr/>
          <a:lstStyle/>
          <a:p>
            <a:pPr algn="ctr"/>
            <a:r>
              <a:rPr lang="el-GR" b="1" dirty="0"/>
              <a:t>Εικόνες από τις συναρτήσεις:</a:t>
            </a:r>
            <a:endParaRPr lang="en-US" b="1" dirty="0"/>
          </a:p>
        </p:txBody>
      </p:sp>
      <p:pic>
        <p:nvPicPr>
          <p:cNvPr id="7" name="Content Placeholder 6" descr="A close-up of a computer screen&#10;&#10;AI-generated content may be incorrect.">
            <a:extLst>
              <a:ext uri="{FF2B5EF4-FFF2-40B4-BE49-F238E27FC236}">
                <a16:creationId xmlns:a16="http://schemas.microsoft.com/office/drawing/2014/main" id="{215BD2C9-7C2C-A93F-7EC1-717A0370F5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3064" y="2141421"/>
            <a:ext cx="6889594" cy="2312301"/>
          </a:xfrm>
        </p:spPr>
        <p:style>
          <a:lnRef idx="2">
            <a:schemeClr val="accent4"/>
          </a:lnRef>
          <a:fillRef idx="1">
            <a:schemeClr val="lt1"/>
          </a:fillRef>
          <a:effectRef idx="0">
            <a:schemeClr val="accent4"/>
          </a:effectRef>
          <a:fontRef idx="minor">
            <a:schemeClr val="dk1"/>
          </a:fontRef>
        </p:style>
      </p:pic>
      <p:pic>
        <p:nvPicPr>
          <p:cNvPr id="9" name="Picture 8" descr="A close up of words&#10;&#10;AI-generated content may be incorrect.">
            <a:extLst>
              <a:ext uri="{FF2B5EF4-FFF2-40B4-BE49-F238E27FC236}">
                <a16:creationId xmlns:a16="http://schemas.microsoft.com/office/drawing/2014/main" id="{B07510EA-4CF5-055D-7155-D4BBF33738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051" y="2411455"/>
            <a:ext cx="2859948" cy="1550945"/>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2792525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raw (1024×1024)">
            <a:extLst>
              <a:ext uri="{FF2B5EF4-FFF2-40B4-BE49-F238E27FC236}">
                <a16:creationId xmlns:a16="http://schemas.microsoft.com/office/drawing/2014/main" id="{80AA2CC6-22FB-18DF-44EF-D32697C27DA9}"/>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8075" b="56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025F8D-05ED-CA1E-D939-D1D451CDF567}"/>
              </a:ext>
            </a:extLst>
          </p:cNvPr>
          <p:cNvSpPr>
            <a:spLocks noGrp="1"/>
          </p:cNvSpPr>
          <p:nvPr>
            <p:ph type="title"/>
          </p:nvPr>
        </p:nvSpPr>
        <p:spPr>
          <a:xfrm>
            <a:off x="838200" y="365125"/>
            <a:ext cx="10515600" cy="1325563"/>
          </a:xfrm>
        </p:spPr>
        <p:txBody>
          <a:bodyPr>
            <a:normAutofit/>
          </a:bodyPr>
          <a:lstStyle/>
          <a:p>
            <a:r>
              <a:rPr lang="el-GR" dirty="0">
                <a:solidFill>
                  <a:srgbClr val="FFFFFF"/>
                </a:solidFill>
                <a:latin typeface="Arial" pitchFamily="34"/>
                <a:cs typeface="Arial" pitchFamily="34"/>
              </a:rPr>
              <a:t>Κεφάλαιο Δεύτερο:χρήση συναρτήσεων(2)</a:t>
            </a:r>
            <a:endParaRPr lang="en-US" dirty="0">
              <a:solidFill>
                <a:srgbClr val="FFFFFF"/>
              </a:solidFill>
            </a:endParaRPr>
          </a:p>
        </p:txBody>
      </p:sp>
      <p:sp>
        <p:nvSpPr>
          <p:cNvPr id="3" name="Content Placeholder 2">
            <a:extLst>
              <a:ext uri="{FF2B5EF4-FFF2-40B4-BE49-F238E27FC236}">
                <a16:creationId xmlns:a16="http://schemas.microsoft.com/office/drawing/2014/main" id="{B3181CE0-9EA9-FD27-0DFE-73705A720A6F}"/>
              </a:ext>
            </a:extLst>
          </p:cNvPr>
          <p:cNvSpPr>
            <a:spLocks noGrp="1"/>
          </p:cNvSpPr>
          <p:nvPr>
            <p:ph idx="1"/>
          </p:nvPr>
        </p:nvSpPr>
        <p:spPr>
          <a:xfrm>
            <a:off x="838200" y="1825625"/>
            <a:ext cx="10515600" cy="4351338"/>
          </a:xfrm>
        </p:spPr>
        <p:txBody>
          <a:bodyPr>
            <a:normAutofit/>
          </a:bodyPr>
          <a:lstStyle/>
          <a:p>
            <a:pPr lvl="0"/>
            <a:r>
              <a:rPr lang="el-GR" sz="2200" dirty="0">
                <a:solidFill>
                  <a:srgbClr val="FFFFFF"/>
                </a:solidFill>
                <a:latin typeface="Arial" pitchFamily="34"/>
                <a:cs typeface="Arial" pitchFamily="34"/>
              </a:rPr>
              <a:t>Η συνάρτηση </a:t>
            </a:r>
            <a:r>
              <a:rPr lang="el-GR" sz="2200" b="1" dirty="0">
                <a:solidFill>
                  <a:srgbClr val="FFFFFF"/>
                </a:solidFill>
                <a:latin typeface="Arial" pitchFamily="34"/>
                <a:cs typeface="Arial" pitchFamily="34"/>
              </a:rPr>
              <a:t>keli</a:t>
            </a:r>
            <a:r>
              <a:rPr lang="el-GR" sz="2200" dirty="0">
                <a:solidFill>
                  <a:srgbClr val="FFFFFF"/>
                </a:solidFill>
                <a:latin typeface="Arial" pitchFamily="34"/>
                <a:cs typeface="Arial" pitchFamily="34"/>
              </a:rPr>
              <a:t> αποκαλύπτει το κελί στη θέση (r, c) εάν βρίσκεται εντός των ορίων, δεν έχει ήδη αποκαλυφθεί και δεν είναι σημαδεμένο, και στη συνέχεια ενημερώνει τον αριθμό των αποκαλυμμένων κελιών. Αν το κελί έχει γύρω βομβές, εμφανίζει τον αριθμό τους, ενώ αν όχι, καλεί αναδρομικά την `keli` στα γειτονικά κελιά για αυτόματη αποκάλυψη χωρίς βομβές.</a:t>
            </a:r>
            <a:endParaRPr lang="en-US" sz="2200" dirty="0">
              <a:solidFill>
                <a:srgbClr val="FFFFFF"/>
              </a:solidFill>
              <a:latin typeface="Arial" pitchFamily="34"/>
              <a:cs typeface="Arial" pitchFamily="34"/>
            </a:endParaRPr>
          </a:p>
          <a:p>
            <a:r>
              <a:rPr lang="el-GR" sz="2400" dirty="0">
                <a:solidFill>
                  <a:srgbClr val="FFFFFF"/>
                </a:solidFill>
                <a:latin typeface="Arial" pitchFamily="34"/>
                <a:cs typeface="Arial" pitchFamily="34"/>
              </a:rPr>
              <a:t>Η συνάρτηση </a:t>
            </a:r>
            <a:r>
              <a:rPr lang="el-GR" sz="2400" b="1" dirty="0">
                <a:solidFill>
                  <a:srgbClr val="FFFFFF"/>
                </a:solidFill>
                <a:latin typeface="Arial" pitchFamily="34"/>
                <a:cs typeface="Arial" pitchFamily="34"/>
              </a:rPr>
              <a:t>countAdjacentMines</a:t>
            </a:r>
            <a:r>
              <a:rPr lang="el-GR" sz="2400" dirty="0">
                <a:solidFill>
                  <a:srgbClr val="FFFFFF"/>
                </a:solidFill>
                <a:latin typeface="Arial" pitchFamily="34"/>
                <a:cs typeface="Arial" pitchFamily="34"/>
              </a:rPr>
              <a:t> μετρά τον αριθμό των ναρκών που περιβάλλουν ένα συγκεκριμένο κελί στη θέση (r, c) ελέγχοντας όλα τα γειτονικά κελιά, συμπεριλαμβανομένων των διαγωνίων, και χρησιμοποιώντας την `inBounds()` για να διασφαλίσει ότι βρίσκονται εντός των ορίων του πλέγματος. Τελος, επιστρέφει τον συνολικό αριθμό ναρκών που βρέθηκαν γύρω από το συγκεκριμένο κελί.</a:t>
            </a:r>
            <a:endParaRPr lang="en-US" sz="2200" dirty="0">
              <a:solidFill>
                <a:srgbClr val="FFFFFF"/>
              </a:solidFill>
            </a:endParaRPr>
          </a:p>
          <a:p>
            <a:endParaRPr lang="en-US" sz="2200" dirty="0">
              <a:solidFill>
                <a:srgbClr val="FFFFFF"/>
              </a:solidFill>
            </a:endParaRPr>
          </a:p>
        </p:txBody>
      </p:sp>
    </p:spTree>
    <p:extLst>
      <p:ext uri="{BB962C8B-B14F-4D97-AF65-F5344CB8AC3E}">
        <p14:creationId xmlns:p14="http://schemas.microsoft.com/office/powerpoint/2010/main" val="393573965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a:extLst>
            <a:ext uri="{FF2B5EF4-FFF2-40B4-BE49-F238E27FC236}">
              <a16:creationId xmlns:a16="http://schemas.microsoft.com/office/drawing/2014/main" id="{2B730F64-E0A0-E062-0A2A-E7634B0785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AE6074-832A-FE29-0ABC-3BE4BB0B70E3}"/>
              </a:ext>
            </a:extLst>
          </p:cNvPr>
          <p:cNvSpPr>
            <a:spLocks noGrp="1"/>
          </p:cNvSpPr>
          <p:nvPr>
            <p:ph type="title"/>
          </p:nvPr>
        </p:nvSpPr>
        <p:spPr/>
        <p:txBody>
          <a:bodyPr/>
          <a:lstStyle/>
          <a:p>
            <a:pPr algn="ctr"/>
            <a:r>
              <a:rPr lang="el-GR" b="1" dirty="0"/>
              <a:t>Εικόνες από τις συναρτήσεις:</a:t>
            </a:r>
            <a:endParaRPr lang="en-US" b="1" dirty="0"/>
          </a:p>
        </p:txBody>
      </p:sp>
      <p:pic>
        <p:nvPicPr>
          <p:cNvPr id="4" name="Picture 3">
            <a:extLst>
              <a:ext uri="{FF2B5EF4-FFF2-40B4-BE49-F238E27FC236}">
                <a16:creationId xmlns:a16="http://schemas.microsoft.com/office/drawing/2014/main" id="{373210C9-0735-D880-0685-96A076FD9D6C}"/>
              </a:ext>
            </a:extLst>
          </p:cNvPr>
          <p:cNvPicPr>
            <a:picLocks noChangeAspect="1"/>
          </p:cNvPicPr>
          <p:nvPr/>
        </p:nvPicPr>
        <p:blipFill>
          <a:blip r:embed="rId3"/>
          <a:stretch>
            <a:fillRect/>
          </a:stretch>
        </p:blipFill>
        <p:spPr>
          <a:xfrm>
            <a:off x="399918" y="2147087"/>
            <a:ext cx="5921829" cy="2969198"/>
          </a:xfrm>
          <a:prstGeom prst="rect">
            <a:avLst/>
          </a:prstGeom>
        </p:spPr>
        <p:style>
          <a:lnRef idx="2">
            <a:schemeClr val="accent4"/>
          </a:lnRef>
          <a:fillRef idx="1">
            <a:schemeClr val="lt1"/>
          </a:fillRef>
          <a:effectRef idx="0">
            <a:schemeClr val="accent4"/>
          </a:effectRef>
          <a:fontRef idx="minor">
            <a:schemeClr val="dk1"/>
          </a:fontRef>
        </p:style>
      </p:pic>
      <p:pic>
        <p:nvPicPr>
          <p:cNvPr id="12" name="Picture 11">
            <a:extLst>
              <a:ext uri="{FF2B5EF4-FFF2-40B4-BE49-F238E27FC236}">
                <a16:creationId xmlns:a16="http://schemas.microsoft.com/office/drawing/2014/main" id="{2882E721-5999-5F67-48A9-57EBFFD8B41F}"/>
              </a:ext>
            </a:extLst>
          </p:cNvPr>
          <p:cNvPicPr>
            <a:picLocks noChangeAspect="1"/>
          </p:cNvPicPr>
          <p:nvPr/>
        </p:nvPicPr>
        <p:blipFill>
          <a:blip r:embed="rId4"/>
          <a:stretch>
            <a:fillRect/>
          </a:stretch>
        </p:blipFill>
        <p:spPr>
          <a:xfrm>
            <a:off x="6648318" y="2147087"/>
            <a:ext cx="5143764" cy="2830286"/>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430193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raw (1024×1024)">
            <a:extLst>
              <a:ext uri="{FF2B5EF4-FFF2-40B4-BE49-F238E27FC236}">
                <a16:creationId xmlns:a16="http://schemas.microsoft.com/office/drawing/2014/main" id="{3B9506A0-767D-77B6-75E2-04CE69AFF882}"/>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t="38075" b="5675"/>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998E81-34FC-EFD5-4DD5-2EC5C462017A}"/>
              </a:ext>
            </a:extLst>
          </p:cNvPr>
          <p:cNvSpPr>
            <a:spLocks noGrp="1"/>
          </p:cNvSpPr>
          <p:nvPr>
            <p:ph type="title"/>
          </p:nvPr>
        </p:nvSpPr>
        <p:spPr>
          <a:xfrm>
            <a:off x="838200" y="365125"/>
            <a:ext cx="10515600" cy="1325563"/>
          </a:xfrm>
        </p:spPr>
        <p:txBody>
          <a:bodyPr>
            <a:normAutofit/>
          </a:bodyPr>
          <a:lstStyle/>
          <a:p>
            <a:r>
              <a:rPr lang="el-GR">
                <a:solidFill>
                  <a:srgbClr val="FFFFFF"/>
                </a:solidFill>
                <a:latin typeface="Arial" pitchFamily="34"/>
                <a:cs typeface="Arial" pitchFamily="34"/>
              </a:rPr>
              <a:t>Κεφάλαιο Δεύτερο:χρήση συναρτήσεων(3)</a:t>
            </a:r>
            <a:endParaRPr lang="en-US">
              <a:solidFill>
                <a:srgbClr val="FFFFFF"/>
              </a:solidFill>
            </a:endParaRPr>
          </a:p>
        </p:txBody>
      </p:sp>
      <p:sp>
        <p:nvSpPr>
          <p:cNvPr id="3" name="Content Placeholder 2">
            <a:extLst>
              <a:ext uri="{FF2B5EF4-FFF2-40B4-BE49-F238E27FC236}">
                <a16:creationId xmlns:a16="http://schemas.microsoft.com/office/drawing/2014/main" id="{25538936-EE4E-3556-2C8B-34EB2A3CADDA}"/>
              </a:ext>
            </a:extLst>
          </p:cNvPr>
          <p:cNvSpPr>
            <a:spLocks noGrp="1"/>
          </p:cNvSpPr>
          <p:nvPr>
            <p:ph idx="1"/>
          </p:nvPr>
        </p:nvSpPr>
        <p:spPr>
          <a:xfrm>
            <a:off x="838200" y="1825625"/>
            <a:ext cx="10515600" cy="4351338"/>
          </a:xfrm>
        </p:spPr>
        <p:txBody>
          <a:bodyPr>
            <a:normAutofit/>
          </a:bodyPr>
          <a:lstStyle/>
          <a:p>
            <a:pPr lvl="0"/>
            <a:r>
              <a:rPr lang="el-GR" sz="2400" dirty="0">
                <a:solidFill>
                  <a:srgbClr val="FFFFFF"/>
                </a:solidFill>
                <a:latin typeface="Arial" pitchFamily="34"/>
                <a:cs typeface="Arial" pitchFamily="34"/>
              </a:rPr>
              <a:t>Η συνάρτηση </a:t>
            </a:r>
            <a:r>
              <a:rPr lang="el-GR" sz="2400" b="1" dirty="0">
                <a:solidFill>
                  <a:srgbClr val="FFFFFF"/>
                </a:solidFill>
                <a:latin typeface="Arial" pitchFamily="34"/>
                <a:cs typeface="Arial" pitchFamily="34"/>
              </a:rPr>
              <a:t>plnarkes</a:t>
            </a:r>
            <a:r>
              <a:rPr lang="el-GR" sz="2400" dirty="0">
                <a:solidFill>
                  <a:srgbClr val="FFFFFF"/>
                </a:solidFill>
                <a:latin typeface="Arial" pitchFamily="34"/>
                <a:cs typeface="Arial" pitchFamily="34"/>
              </a:rPr>
              <a:t> τοποθετεί τυχαία νάρκες στον πίνακα, αποφεύγοντας την περιοχή γύρω από το πρώτο κλικ του παίκτη, και συνεχίζει μέχρι να τοποθετήσει τον επιθυμητό αριθμό ναρκών (narkescount). Επιλέγει τυχαίες συντεταγμένες και τοποθετεί νάρκες μόνο σε κελιά που δεν έχουν ήδη νάρκη και δεν βρίσκονται κοντά στο πρώτο κλικ, διασφαλίζοντας τυχαία και ασφαλή τοποθέτηση.</a:t>
            </a:r>
            <a:endParaRPr lang="en-US" sz="2400" dirty="0">
              <a:solidFill>
                <a:srgbClr val="FFFFFF"/>
              </a:solidFill>
              <a:latin typeface="Arial" pitchFamily="34"/>
              <a:cs typeface="Arial" pitchFamily="34"/>
            </a:endParaRPr>
          </a:p>
          <a:p>
            <a:pPr lvl="0"/>
            <a:r>
              <a:rPr lang="el-GR" sz="2400" dirty="0">
                <a:solidFill>
                  <a:srgbClr val="FFFFFF"/>
                </a:solidFill>
                <a:latin typeface="Arial" pitchFamily="34"/>
                <a:cs typeface="Arial" pitchFamily="34"/>
              </a:rPr>
              <a:t>Η </a:t>
            </a:r>
            <a:r>
              <a:rPr lang="el-GR" sz="2400" b="1" dirty="0">
                <a:solidFill>
                  <a:srgbClr val="FFFFFF"/>
                </a:solidFill>
                <a:latin typeface="Arial" pitchFamily="34"/>
                <a:cs typeface="Arial" pitchFamily="34"/>
              </a:rPr>
              <a:t>printBoard</a:t>
            </a:r>
            <a:r>
              <a:rPr lang="el-GR" sz="2400" dirty="0">
                <a:solidFill>
                  <a:srgbClr val="FFFFFF"/>
                </a:solidFill>
                <a:latin typeface="Arial" pitchFamily="34"/>
                <a:cs typeface="Arial" pitchFamily="34"/>
              </a:rPr>
              <a:t> εμφανίζει το τρέχον πεδίο του παιχνιδιού, με επιλογή να αποκαλύψει όλα τα κελία αν η παράμετρος </a:t>
            </a:r>
            <a:r>
              <a:rPr lang="el-GR" sz="2400" u="sng" dirty="0">
                <a:solidFill>
                  <a:srgbClr val="FFFFFF"/>
                </a:solidFill>
                <a:latin typeface="Arial" pitchFamily="34"/>
                <a:cs typeface="Arial" pitchFamily="34"/>
              </a:rPr>
              <a:t>revealAll</a:t>
            </a:r>
            <a:r>
              <a:rPr lang="el-GR" sz="2400" dirty="0">
                <a:solidFill>
                  <a:srgbClr val="FFFFFF"/>
                </a:solidFill>
                <a:latin typeface="Arial" pitchFamily="34"/>
                <a:cs typeface="Arial" pitchFamily="34"/>
              </a:rPr>
              <a:t> είναι </a:t>
            </a:r>
            <a:r>
              <a:rPr lang="el-GR" sz="2400" u="sng" dirty="0">
                <a:solidFill>
                  <a:srgbClr val="FFFFFF"/>
                </a:solidFill>
                <a:latin typeface="Arial" pitchFamily="34"/>
                <a:cs typeface="Arial" pitchFamily="34"/>
              </a:rPr>
              <a:t>true</a:t>
            </a:r>
            <a:r>
              <a:rPr lang="el-GR" sz="2400" dirty="0">
                <a:solidFill>
                  <a:srgbClr val="FFFFFF"/>
                </a:solidFill>
                <a:latin typeface="Arial" pitchFamily="34"/>
                <a:cs typeface="Arial" pitchFamily="34"/>
              </a:rPr>
              <a:t>, περιλαμβάνοντας χρωματισμούς και διαχωριστικά. Εμφανίζει τις σειρές και στήλες με τις αντίστοιχες πληροφορίες, δείχνοντας νάρκες, σημαδεμένα, αποκαλυμμένα ή καλυμμένα κελιά, καθώς και στατιστικά στοιχεία σχετικά με τις αποκαλυφθείσες και σημαδεμένες νάρκες.</a:t>
            </a:r>
            <a:endParaRPr lang="en-US" sz="2400" dirty="0">
              <a:solidFill>
                <a:srgbClr val="FFFFFF"/>
              </a:solidFill>
              <a:latin typeface="Arial" pitchFamily="34"/>
              <a:cs typeface="Arial" pitchFamily="34"/>
            </a:endParaRPr>
          </a:p>
          <a:p>
            <a:pPr lvl="0"/>
            <a:endParaRPr lang="en-US" sz="2400" dirty="0">
              <a:solidFill>
                <a:srgbClr val="FFFFFF"/>
              </a:solidFill>
            </a:endParaRPr>
          </a:p>
          <a:p>
            <a:endParaRPr lang="en-US" sz="2400" dirty="0">
              <a:solidFill>
                <a:srgbClr val="FFFFFF"/>
              </a:solidFill>
            </a:endParaRPr>
          </a:p>
        </p:txBody>
      </p:sp>
    </p:spTree>
    <p:extLst>
      <p:ext uri="{BB962C8B-B14F-4D97-AF65-F5344CB8AC3E}">
        <p14:creationId xmlns:p14="http://schemas.microsoft.com/office/powerpoint/2010/main" val="316196963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TotalTime>
  <Words>1131</Words>
  <Application>Microsoft Office PowerPoint</Application>
  <PresentationFormat>Widescreen</PresentationFormat>
  <Paragraphs>42</Paragraphs>
  <Slides>17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Calibri</vt:lpstr>
      <vt:lpstr>Office Theme</vt:lpstr>
      <vt:lpstr>Παιχνίδι Minesweeper σε C++</vt:lpstr>
      <vt:lpstr>Κεφάλαιο Πρώτο:Χρήση βιβλιοθηκών(1)</vt:lpstr>
      <vt:lpstr>Κεφάλαιο Πρώτο:Χρήση βιβλιοθηκών(2)</vt:lpstr>
      <vt:lpstr>Οι βιβλιοθήκες:</vt:lpstr>
      <vt:lpstr>Κεφάλαιο Δεύτερο:χρήση συναρτήσεων(1)</vt:lpstr>
      <vt:lpstr>Εικόνες από τις συναρτήσεις:</vt:lpstr>
      <vt:lpstr>Κεφάλαιο Δεύτερο:χρήση συναρτήσεων(2)</vt:lpstr>
      <vt:lpstr>Εικόνες από τις συναρτήσεις:</vt:lpstr>
      <vt:lpstr>Κεφάλαιο Δεύτερο:χρήση συναρτήσεων(3)</vt:lpstr>
      <vt:lpstr>Εικόνες από τις συναρτήσεις:</vt:lpstr>
      <vt:lpstr>Κεφάλαιο Δεύτερο:χρήση συναρτήσεων(4)</vt:lpstr>
      <vt:lpstr>Κεφάλαιο Δεύτερο:χρήση συναρτήσεων(5)</vt:lpstr>
      <vt:lpstr>Εικόνες από τις συναρτήσεις:</vt:lpstr>
      <vt:lpstr>Κεφαλαιο Τρίτο:αρχικοποίηση της main(1)</vt:lpstr>
      <vt:lpstr>Κεφαλαιο Τρίτο:αρχικοποίηση της main(2)</vt:lpstr>
      <vt:lpstr>Ακολουθεί βίντεο με gameplay απο το παιχνίδι!</vt:lpstr>
      <vt:lpstr>ΤΕΛΟΣ ΠΑΡΟΥΣΙΑΣΗΣ</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Jovanovic</dc:creator>
  <cp:lastModifiedBy>Stefan Jovanovic</cp:lastModifiedBy>
  <cp:revision>1</cp:revision>
  <dcterms:created xsi:type="dcterms:W3CDTF">2025-05-18T15:15:16Z</dcterms:created>
  <dcterms:modified xsi:type="dcterms:W3CDTF">2025-05-18T16:03:32Z</dcterms:modified>
</cp:coreProperties>
</file>